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Default Extension="vml" ContentType="application/vnd.openxmlformats-officedocument.vmlDrawing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8"/>
  </p:notesMasterIdLst>
  <p:sldIdLst>
    <p:sldId id="256" r:id="rId2"/>
    <p:sldId id="298" r:id="rId3"/>
    <p:sldId id="286" r:id="rId4"/>
    <p:sldId id="328" r:id="rId5"/>
    <p:sldId id="257" r:id="rId6"/>
    <p:sldId id="319" r:id="rId7"/>
    <p:sldId id="320" r:id="rId8"/>
    <p:sldId id="329" r:id="rId9"/>
    <p:sldId id="292" r:id="rId10"/>
    <p:sldId id="293" r:id="rId11"/>
    <p:sldId id="295" r:id="rId12"/>
    <p:sldId id="330" r:id="rId13"/>
    <p:sldId id="312" r:id="rId14"/>
    <p:sldId id="285" r:id="rId15"/>
    <p:sldId id="313" r:id="rId16"/>
    <p:sldId id="294" r:id="rId17"/>
    <p:sldId id="299" r:id="rId18"/>
    <p:sldId id="304" r:id="rId19"/>
    <p:sldId id="331" r:id="rId20"/>
    <p:sldId id="306" r:id="rId21"/>
    <p:sldId id="308" r:id="rId22"/>
    <p:sldId id="311" r:id="rId23"/>
    <p:sldId id="309" r:id="rId24"/>
    <p:sldId id="310" r:id="rId25"/>
    <p:sldId id="332" r:id="rId26"/>
    <p:sldId id="314" r:id="rId27"/>
    <p:sldId id="321" r:id="rId28"/>
    <p:sldId id="323" r:id="rId29"/>
    <p:sldId id="333" r:id="rId30"/>
    <p:sldId id="322" r:id="rId31"/>
    <p:sldId id="325" r:id="rId32"/>
    <p:sldId id="326" r:id="rId33"/>
    <p:sldId id="296" r:id="rId34"/>
    <p:sldId id="327" r:id="rId35"/>
    <p:sldId id="279" r:id="rId36"/>
    <p:sldId id="303" r:id="rId37"/>
  </p:sldIdLst>
  <p:sldSz cx="9144000" cy="6858000" type="screen4x3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8ADCD"/>
    <a:srgbClr val="B3D3EA"/>
    <a:srgbClr val="35759D"/>
    <a:srgbClr val="35B19D"/>
    <a:srgbClr val="000000"/>
    <a:srgbClr val="FFFF00"/>
  </p:clrMru>
</p:presentationPr>
</file>

<file path=ppt/tableStyles.xml><?xml version="1.0" encoding="utf-8"?>
<a:tblStyleLst xmlns:a="http://schemas.openxmlformats.org/drawingml/2006/main" def="{5C22544A-7EE6-4342-B048-85BDC9FD1C3A}">
  <a:tblStyle styleId="{35758FB7-9AC5-4552-8A53-C91805E547FA}" styleName="Style à thème 1 - Accentuation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7324" autoAdjust="0"/>
    <p:restoredTop sz="90183" autoAdjust="0"/>
  </p:normalViewPr>
  <p:slideViewPr>
    <p:cSldViewPr>
      <p:cViewPr>
        <p:scale>
          <a:sx n="68" d="100"/>
          <a:sy n="68" d="100"/>
        </p:scale>
        <p:origin x="-1212" y="-4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4356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9.wmf"/><Relationship Id="rId1" Type="http://schemas.openxmlformats.org/officeDocument/2006/relationships/image" Target="../media/image18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8.wmf"/><Relationship Id="rId1" Type="http://schemas.openxmlformats.org/officeDocument/2006/relationships/image" Target="../media/image19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819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819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819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819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819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699D23E-E7E0-435C-929F-6691F1838B79}" type="slidenum">
              <a:rPr lang="en-US"/>
              <a:pPr/>
              <a:t>‹N°›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74FCAAF-5FC8-41A8-BE0A-B7F1493129F0}" type="slidenum">
              <a:rPr lang="en-US"/>
              <a:pPr/>
              <a:t>1</a:t>
            </a:fld>
            <a:endParaRPr lang="en-US"/>
          </a:p>
        </p:txBody>
      </p:sp>
      <p:sp>
        <p:nvSpPr>
          <p:cNvPr id="1075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75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63C8E9F-E897-42AE-AD78-F063988B805D}" type="slidenum">
              <a:rPr lang="en-US"/>
              <a:pPr/>
              <a:t>12</a:t>
            </a:fld>
            <a:endParaRPr lang="en-US"/>
          </a:p>
        </p:txBody>
      </p:sp>
      <p:sp>
        <p:nvSpPr>
          <p:cNvPr id="1126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0FCFA06-DA25-4FD6-9385-563DC23C85BB}" type="slidenum">
              <a:rPr lang="en-US"/>
              <a:pPr/>
              <a:t>13</a:t>
            </a:fld>
            <a:endParaRPr lang="en-US"/>
          </a:p>
        </p:txBody>
      </p:sp>
      <p:sp>
        <p:nvSpPr>
          <p:cNvPr id="1105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63C8E9F-E897-42AE-AD78-F063988B805D}" type="slidenum">
              <a:rPr lang="en-US"/>
              <a:pPr/>
              <a:t>14</a:t>
            </a:fld>
            <a:endParaRPr lang="en-US"/>
          </a:p>
        </p:txBody>
      </p:sp>
      <p:sp>
        <p:nvSpPr>
          <p:cNvPr id="1126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63C8E9F-E897-42AE-AD78-F063988B805D}" type="slidenum">
              <a:rPr lang="en-US"/>
              <a:pPr/>
              <a:t>15</a:t>
            </a:fld>
            <a:endParaRPr lang="en-US"/>
          </a:p>
        </p:txBody>
      </p:sp>
      <p:sp>
        <p:nvSpPr>
          <p:cNvPr id="1126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63C8E9F-E897-42AE-AD78-F063988B805D}" type="slidenum">
              <a:rPr lang="en-US"/>
              <a:pPr/>
              <a:t>16</a:t>
            </a:fld>
            <a:endParaRPr lang="en-US"/>
          </a:p>
        </p:txBody>
      </p:sp>
      <p:sp>
        <p:nvSpPr>
          <p:cNvPr id="1126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63C8E9F-E897-42AE-AD78-F063988B805D}" type="slidenum">
              <a:rPr lang="en-US"/>
              <a:pPr/>
              <a:t>17</a:t>
            </a:fld>
            <a:endParaRPr lang="en-US"/>
          </a:p>
        </p:txBody>
      </p:sp>
      <p:sp>
        <p:nvSpPr>
          <p:cNvPr id="1126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63C8E9F-E897-42AE-AD78-F063988B805D}" type="slidenum">
              <a:rPr lang="en-US"/>
              <a:pPr/>
              <a:t>18</a:t>
            </a:fld>
            <a:endParaRPr lang="en-US"/>
          </a:p>
        </p:txBody>
      </p:sp>
      <p:sp>
        <p:nvSpPr>
          <p:cNvPr id="1126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63C8E9F-E897-42AE-AD78-F063988B805D}" type="slidenum">
              <a:rPr lang="en-US"/>
              <a:pPr/>
              <a:t>19</a:t>
            </a:fld>
            <a:endParaRPr lang="en-US"/>
          </a:p>
        </p:txBody>
      </p:sp>
      <p:sp>
        <p:nvSpPr>
          <p:cNvPr id="1126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63C8E9F-E897-42AE-AD78-F063988B805D}" type="slidenum">
              <a:rPr lang="en-US"/>
              <a:pPr/>
              <a:t>20</a:t>
            </a:fld>
            <a:endParaRPr lang="en-US"/>
          </a:p>
        </p:txBody>
      </p:sp>
      <p:sp>
        <p:nvSpPr>
          <p:cNvPr id="1126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63C8E9F-E897-42AE-AD78-F063988B805D}" type="slidenum">
              <a:rPr lang="en-US"/>
              <a:pPr/>
              <a:t>21</a:t>
            </a:fld>
            <a:endParaRPr lang="en-US"/>
          </a:p>
        </p:txBody>
      </p:sp>
      <p:sp>
        <p:nvSpPr>
          <p:cNvPr id="1126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0FCFA06-DA25-4FD6-9385-563DC23C85BB}" type="slidenum">
              <a:rPr lang="en-US"/>
              <a:pPr/>
              <a:t>2</a:t>
            </a:fld>
            <a:endParaRPr lang="en-US"/>
          </a:p>
        </p:txBody>
      </p:sp>
      <p:sp>
        <p:nvSpPr>
          <p:cNvPr id="1105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63C8E9F-E897-42AE-AD78-F063988B805D}" type="slidenum">
              <a:rPr lang="en-US"/>
              <a:pPr/>
              <a:t>22</a:t>
            </a:fld>
            <a:endParaRPr lang="en-US"/>
          </a:p>
        </p:txBody>
      </p:sp>
      <p:sp>
        <p:nvSpPr>
          <p:cNvPr id="1126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63C8E9F-E897-42AE-AD78-F063988B805D}" type="slidenum">
              <a:rPr lang="en-US"/>
              <a:pPr/>
              <a:t>23</a:t>
            </a:fld>
            <a:endParaRPr lang="en-US"/>
          </a:p>
        </p:txBody>
      </p:sp>
      <p:sp>
        <p:nvSpPr>
          <p:cNvPr id="1126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63C8E9F-E897-42AE-AD78-F063988B805D}" type="slidenum">
              <a:rPr lang="en-US"/>
              <a:pPr/>
              <a:t>24</a:t>
            </a:fld>
            <a:endParaRPr lang="en-US"/>
          </a:p>
        </p:txBody>
      </p:sp>
      <p:sp>
        <p:nvSpPr>
          <p:cNvPr id="1126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63C8E9F-E897-42AE-AD78-F063988B805D}" type="slidenum">
              <a:rPr lang="en-US"/>
              <a:pPr/>
              <a:t>25</a:t>
            </a:fld>
            <a:endParaRPr lang="en-US"/>
          </a:p>
        </p:txBody>
      </p:sp>
      <p:sp>
        <p:nvSpPr>
          <p:cNvPr id="1126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63C8E9F-E897-42AE-AD78-F063988B805D}" type="slidenum">
              <a:rPr lang="en-US"/>
              <a:pPr/>
              <a:t>26</a:t>
            </a:fld>
            <a:endParaRPr lang="en-US"/>
          </a:p>
        </p:txBody>
      </p:sp>
      <p:sp>
        <p:nvSpPr>
          <p:cNvPr id="1126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63C8E9F-E897-42AE-AD78-F063988B805D}" type="slidenum">
              <a:rPr lang="en-US"/>
              <a:pPr/>
              <a:t>27</a:t>
            </a:fld>
            <a:endParaRPr lang="en-US"/>
          </a:p>
        </p:txBody>
      </p:sp>
      <p:sp>
        <p:nvSpPr>
          <p:cNvPr id="1126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63C8E9F-E897-42AE-AD78-F063988B805D}" type="slidenum">
              <a:rPr lang="en-US"/>
              <a:pPr/>
              <a:t>30</a:t>
            </a:fld>
            <a:endParaRPr lang="en-US"/>
          </a:p>
        </p:txBody>
      </p:sp>
      <p:sp>
        <p:nvSpPr>
          <p:cNvPr id="1126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0FCFA06-DA25-4FD6-9385-563DC23C85BB}" type="slidenum">
              <a:rPr lang="en-US"/>
              <a:pPr/>
              <a:t>33</a:t>
            </a:fld>
            <a:endParaRPr lang="en-US"/>
          </a:p>
        </p:txBody>
      </p:sp>
      <p:sp>
        <p:nvSpPr>
          <p:cNvPr id="1105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0FCFA06-DA25-4FD6-9385-563DC23C85BB}" type="slidenum">
              <a:rPr lang="en-US"/>
              <a:pPr/>
              <a:t>34</a:t>
            </a:fld>
            <a:endParaRPr lang="en-US"/>
          </a:p>
        </p:txBody>
      </p:sp>
      <p:sp>
        <p:nvSpPr>
          <p:cNvPr id="1105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0FCFA06-DA25-4FD6-9385-563DC23C85BB}" type="slidenum">
              <a:rPr lang="en-US"/>
              <a:pPr/>
              <a:t>35</a:t>
            </a:fld>
            <a:endParaRPr lang="en-US"/>
          </a:p>
        </p:txBody>
      </p:sp>
      <p:sp>
        <p:nvSpPr>
          <p:cNvPr id="1105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63C8E9F-E897-42AE-AD78-F063988B805D}" type="slidenum">
              <a:rPr lang="en-US"/>
              <a:pPr/>
              <a:t>3</a:t>
            </a:fld>
            <a:endParaRPr lang="en-US"/>
          </a:p>
        </p:txBody>
      </p:sp>
      <p:sp>
        <p:nvSpPr>
          <p:cNvPr id="1126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74FCAAF-5FC8-41A8-BE0A-B7F1493129F0}" type="slidenum">
              <a:rPr lang="en-US"/>
              <a:pPr/>
              <a:t>36</a:t>
            </a:fld>
            <a:endParaRPr lang="en-US"/>
          </a:p>
        </p:txBody>
      </p:sp>
      <p:sp>
        <p:nvSpPr>
          <p:cNvPr id="1075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75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63C8E9F-E897-42AE-AD78-F063988B805D}" type="slidenum">
              <a:rPr lang="en-US"/>
              <a:pPr/>
              <a:t>4</a:t>
            </a:fld>
            <a:endParaRPr lang="en-US"/>
          </a:p>
        </p:txBody>
      </p:sp>
      <p:sp>
        <p:nvSpPr>
          <p:cNvPr id="1126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63C8E9F-E897-42AE-AD78-F063988B805D}" type="slidenum">
              <a:rPr lang="en-US"/>
              <a:pPr/>
              <a:t>5</a:t>
            </a:fld>
            <a:endParaRPr lang="en-US"/>
          </a:p>
        </p:txBody>
      </p:sp>
      <p:sp>
        <p:nvSpPr>
          <p:cNvPr id="1126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63C8E9F-E897-42AE-AD78-F063988B805D}" type="slidenum">
              <a:rPr lang="en-US"/>
              <a:pPr/>
              <a:t>8</a:t>
            </a:fld>
            <a:endParaRPr lang="en-US"/>
          </a:p>
        </p:txBody>
      </p:sp>
      <p:sp>
        <p:nvSpPr>
          <p:cNvPr id="1126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63C8E9F-E897-42AE-AD78-F063988B805D}" type="slidenum">
              <a:rPr lang="en-US"/>
              <a:pPr/>
              <a:t>9</a:t>
            </a:fld>
            <a:endParaRPr lang="en-US"/>
          </a:p>
        </p:txBody>
      </p:sp>
      <p:sp>
        <p:nvSpPr>
          <p:cNvPr id="1126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63C8E9F-E897-42AE-AD78-F063988B805D}" type="slidenum">
              <a:rPr lang="en-US"/>
              <a:pPr/>
              <a:t>10</a:t>
            </a:fld>
            <a:endParaRPr lang="en-US"/>
          </a:p>
        </p:txBody>
      </p:sp>
      <p:sp>
        <p:nvSpPr>
          <p:cNvPr id="1126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63C8E9F-E897-42AE-AD78-F063988B805D}" type="slidenum">
              <a:rPr lang="en-US"/>
              <a:pPr/>
              <a:t>11</a:t>
            </a:fld>
            <a:endParaRPr lang="en-US"/>
          </a:p>
        </p:txBody>
      </p:sp>
      <p:sp>
        <p:nvSpPr>
          <p:cNvPr id="1126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705350" y="2943225"/>
            <a:ext cx="3657600" cy="704850"/>
          </a:xfrm>
        </p:spPr>
        <p:txBody>
          <a:bodyPr/>
          <a:lstStyle>
            <a:lvl1pPr algn="ctr">
              <a:defRPr sz="4000"/>
            </a:lvl1pPr>
          </a:lstStyle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705350" y="3905250"/>
            <a:ext cx="3657600" cy="514350"/>
          </a:xfrm>
        </p:spPr>
        <p:txBody>
          <a:bodyPr/>
          <a:lstStyle>
            <a:lvl1pPr marL="0" indent="0" algn="ctr">
              <a:buFontTx/>
              <a:buNone/>
              <a:defRPr sz="2400"/>
            </a:lvl1pPr>
          </a:lstStyle>
          <a:p>
            <a:r>
              <a:rPr lang="fr-FR" smtClean="0"/>
              <a:t>Cliquez pour modifier le style des sous-titres du masque</a:t>
            </a:r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581775" y="38100"/>
            <a:ext cx="2171700" cy="562927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66675" y="38100"/>
            <a:ext cx="6362700" cy="562927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1028700" y="1552575"/>
            <a:ext cx="35814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762500" y="1552575"/>
            <a:ext cx="35814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smtClean="0"/>
              <a:t>Cliquez sur l'icône pour ajouter une image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6675" y="38100"/>
            <a:ext cx="8686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 style du titre</a:t>
            </a:r>
            <a:endParaRPr 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028700" y="1552575"/>
            <a:ext cx="7315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7.png"/><Relationship Id="rId7" Type="http://schemas.openxmlformats.org/officeDocument/2006/relationships/image" Target="../media/image11.gi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7.png"/><Relationship Id="rId7" Type="http://schemas.openxmlformats.org/officeDocument/2006/relationships/image" Target="../media/image13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gif"/><Relationship Id="rId5" Type="http://schemas.openxmlformats.org/officeDocument/2006/relationships/image" Target="../media/image10.jpeg"/><Relationship Id="rId4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wm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oleObject" Target="../embeddings/oleObject2.bin"/><Relationship Id="rId4" Type="http://schemas.openxmlformats.org/officeDocument/2006/relationships/oleObject" Target="../embeddings/oleObject1.bin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13" Type="http://schemas.openxmlformats.org/officeDocument/2006/relationships/image" Target="../media/image30.png"/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12" Type="http://schemas.openxmlformats.org/officeDocument/2006/relationships/image" Target="../media/image2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11" Type="http://schemas.openxmlformats.org/officeDocument/2006/relationships/image" Target="../media/image28.png"/><Relationship Id="rId5" Type="http://schemas.openxmlformats.org/officeDocument/2006/relationships/image" Target="../media/image22.png"/><Relationship Id="rId15" Type="http://schemas.openxmlformats.org/officeDocument/2006/relationships/image" Target="../media/image32.png"/><Relationship Id="rId10" Type="http://schemas.openxmlformats.org/officeDocument/2006/relationships/image" Target="../media/image27.png"/><Relationship Id="rId4" Type="http://schemas.openxmlformats.org/officeDocument/2006/relationships/image" Target="../media/image21.png"/><Relationship Id="rId9" Type="http://schemas.openxmlformats.org/officeDocument/2006/relationships/image" Target="../media/image26.png"/><Relationship Id="rId14" Type="http://schemas.openxmlformats.org/officeDocument/2006/relationships/image" Target="../media/image3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wmf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wmf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7" Type="http://schemas.openxmlformats.org/officeDocument/2006/relationships/image" Target="../media/image38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37.wmf"/><Relationship Id="rId5" Type="http://schemas.openxmlformats.org/officeDocument/2006/relationships/oleObject" Target="../embeddings/oleObject5.bin"/><Relationship Id="rId4" Type="http://schemas.openxmlformats.org/officeDocument/2006/relationships/oleObject" Target="../embeddings/oleObject4.bin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wmf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38.png"/><Relationship Id="rId4" Type="http://schemas.openxmlformats.org/officeDocument/2006/relationships/image" Target="../media/image37.wm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wmf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7" Type="http://schemas.openxmlformats.org/officeDocument/2006/relationships/hyperlink" Target="http://www.scribd.com/kishraj33/d/36447222-Data-Warehousing-PPT" TargetMode="External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slideshare.net/datacleaners11/2datawarehouseppt" TargetMode="External"/><Relationship Id="rId5" Type="http://schemas.openxmlformats.org/officeDocument/2006/relationships/hyperlink" Target="http://www-igm.univ-mlv.fr/~dr/XPOSE2009/informatique_decisionnelle_olap/" TargetMode="External"/><Relationship Id="rId4" Type="http://schemas.openxmlformats.org/officeDocument/2006/relationships/hyperlink" Target="http://www.dwfacile.com/approches_dw.htm" TargetMode="Externa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gi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5" name="Rectangle 7"/>
          <p:cNvSpPr>
            <a:spLocks noGrp="1" noChangeArrowheads="1"/>
          </p:cNvSpPr>
          <p:nvPr>
            <p:ph type="ctrTitle"/>
          </p:nvPr>
        </p:nvSpPr>
        <p:spPr>
          <a:xfrm>
            <a:off x="3500430" y="857232"/>
            <a:ext cx="5857916" cy="2147901"/>
          </a:xfrm>
        </p:spPr>
        <p:txBody>
          <a:bodyPr/>
          <a:lstStyle/>
          <a:p>
            <a:pPr algn="l"/>
            <a:r>
              <a:rPr lang="en-US" sz="3600" dirty="0" smtClean="0">
                <a:solidFill>
                  <a:srgbClr val="00B0F0"/>
                </a:solidFill>
              </a:rPr>
              <a:t>Introduction à </a:t>
            </a:r>
            <a:r>
              <a:rPr lang="fr-FR" sz="3600" dirty="0" smtClean="0">
                <a:solidFill>
                  <a:srgbClr val="00B0F0"/>
                </a:solidFill>
              </a:rPr>
              <a:t>l’informatique décisionnelle</a:t>
            </a:r>
            <a:r>
              <a:rPr lang="en-US" sz="3600" dirty="0" smtClean="0">
                <a:solidFill>
                  <a:srgbClr val="00B0F0"/>
                </a:solidFill>
              </a:rPr>
              <a:t>: </a:t>
            </a:r>
            <a:r>
              <a:rPr lang="en-US" sz="3600" dirty="0" smtClean="0"/>
              <a:t/>
            </a:r>
            <a:br>
              <a:rPr lang="en-US" sz="3600" dirty="0" smtClean="0"/>
            </a:br>
            <a:r>
              <a:rPr lang="en-US" sz="3600" b="1" dirty="0" smtClean="0">
                <a:solidFill>
                  <a:srgbClr val="002060"/>
                </a:solidFill>
              </a:rPr>
              <a:t>Data warehousing</a:t>
            </a:r>
            <a:endParaRPr lang="en-US" sz="3600" b="1" dirty="0">
              <a:solidFill>
                <a:srgbClr val="002060"/>
              </a:solidFill>
            </a:endParaRPr>
          </a:p>
        </p:txBody>
      </p:sp>
      <p:sp>
        <p:nvSpPr>
          <p:cNvPr id="2056" name="Rectangle 8"/>
          <p:cNvSpPr>
            <a:spLocks noGrp="1" noChangeArrowheads="1"/>
          </p:cNvSpPr>
          <p:nvPr>
            <p:ph type="subTitle" idx="1"/>
          </p:nvPr>
        </p:nvSpPr>
        <p:spPr>
          <a:xfrm>
            <a:off x="4705350" y="5929330"/>
            <a:ext cx="4438650" cy="428628"/>
          </a:xfrm>
        </p:spPr>
        <p:txBody>
          <a:bodyPr/>
          <a:lstStyle/>
          <a:p>
            <a:r>
              <a:rPr lang="en-US" sz="2000" b="1" dirty="0" err="1" smtClean="0">
                <a:solidFill>
                  <a:srgbClr val="002060"/>
                </a:solidFill>
              </a:rPr>
              <a:t>Présenté</a:t>
            </a:r>
            <a:r>
              <a:rPr lang="en-US" sz="2000" b="1" dirty="0" smtClean="0">
                <a:solidFill>
                  <a:srgbClr val="002060"/>
                </a:solidFill>
              </a:rPr>
              <a:t> par : </a:t>
            </a:r>
            <a:r>
              <a:rPr lang="en-US" sz="2000" b="1" dirty="0" err="1" smtClean="0">
                <a:solidFill>
                  <a:srgbClr val="002060"/>
                </a:solidFill>
              </a:rPr>
              <a:t>Ayoub</a:t>
            </a:r>
            <a:r>
              <a:rPr lang="en-US" sz="2000" b="1" dirty="0" smtClean="0">
                <a:solidFill>
                  <a:srgbClr val="002060"/>
                </a:solidFill>
              </a:rPr>
              <a:t> JADIA</a:t>
            </a:r>
            <a:r>
              <a:rPr lang="en-US" sz="2000" dirty="0" smtClean="0"/>
              <a:t> 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5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 smtClean="0"/>
              <a:t>Sources </a:t>
            </a:r>
            <a:r>
              <a:rPr lang="en-US" sz="4000" dirty="0" err="1" smtClean="0"/>
              <a:t>d’information</a:t>
            </a:r>
            <a:r>
              <a:rPr lang="en-US" sz="4000" dirty="0" smtClean="0"/>
              <a:t> </a:t>
            </a:r>
            <a:r>
              <a:rPr lang="en-US" sz="4000" dirty="0" err="1" smtClean="0"/>
              <a:t>hétérogènes</a:t>
            </a:r>
            <a:endParaRPr lang="ru-RU" sz="4000" dirty="0"/>
          </a:p>
        </p:txBody>
      </p:sp>
      <p:pic>
        <p:nvPicPr>
          <p:cNvPr id="19251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388" y="2195509"/>
            <a:ext cx="638175" cy="63817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/>
            <a:tailEnd/>
          </a:ln>
          <a:effectLst/>
        </p:spPr>
      </p:pic>
      <p:pic>
        <p:nvPicPr>
          <p:cNvPr id="192517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14546" y="3786190"/>
            <a:ext cx="657225" cy="8001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/>
            <a:tailEnd/>
          </a:ln>
          <a:effectLst/>
        </p:spPr>
      </p:pic>
      <p:pic>
        <p:nvPicPr>
          <p:cNvPr id="192519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357554" y="1981195"/>
            <a:ext cx="1562100" cy="100965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/>
            <a:tailEnd/>
          </a:ln>
          <a:effectLst/>
        </p:spPr>
      </p:pic>
      <p:cxnSp>
        <p:nvCxnSpPr>
          <p:cNvPr id="11" name="Connecteur droit avec flèche 10"/>
          <p:cNvCxnSpPr/>
          <p:nvPr/>
        </p:nvCxnSpPr>
        <p:spPr bwMode="auto">
          <a:xfrm>
            <a:off x="5000628" y="2838451"/>
            <a:ext cx="1357322" cy="857256"/>
          </a:xfrm>
          <a:prstGeom prst="straightConnector1">
            <a:avLst/>
          </a:prstGeom>
          <a:gradFill rotWithShape="1">
            <a:gsLst>
              <a:gs pos="0">
                <a:schemeClr val="bg2">
                  <a:gamma/>
                  <a:tint val="26667"/>
                  <a:invGamma/>
                </a:schemeClr>
              </a:gs>
              <a:gs pos="100000">
                <a:schemeClr val="bg2">
                  <a:alpha val="14999"/>
                </a:schemeClr>
              </a:gs>
            </a:gsLst>
            <a:lin ang="5400000" scaled="1"/>
          </a:gradFill>
          <a:ln w="9525" cap="flat" cmpd="sng" algn="ctr">
            <a:solidFill>
              <a:srgbClr val="0070C0"/>
            </a:solidFill>
            <a:prstDash val="solid"/>
            <a:round/>
            <a:headEnd type="arrow"/>
            <a:tailEnd type="arrow"/>
          </a:ln>
          <a:effectLst/>
        </p:spPr>
      </p:cxnSp>
      <p:cxnSp>
        <p:nvCxnSpPr>
          <p:cNvPr id="12" name="Connecteur droit avec flèche 11"/>
          <p:cNvCxnSpPr/>
          <p:nvPr/>
        </p:nvCxnSpPr>
        <p:spPr bwMode="auto">
          <a:xfrm rot="16200000" flipH="1">
            <a:off x="3848098" y="3348039"/>
            <a:ext cx="733425" cy="285752"/>
          </a:xfrm>
          <a:prstGeom prst="straightConnector1">
            <a:avLst/>
          </a:prstGeom>
          <a:gradFill rotWithShape="1">
            <a:gsLst>
              <a:gs pos="0">
                <a:schemeClr val="bg2">
                  <a:gamma/>
                  <a:tint val="26667"/>
                  <a:invGamma/>
                </a:schemeClr>
              </a:gs>
              <a:gs pos="100000">
                <a:schemeClr val="bg2">
                  <a:alpha val="14999"/>
                </a:schemeClr>
              </a:gs>
            </a:gsLst>
            <a:lin ang="5400000" scaled="1"/>
          </a:gradFill>
          <a:ln w="9525" cap="flat" cmpd="sng" algn="ctr">
            <a:solidFill>
              <a:srgbClr val="0070C0"/>
            </a:solidFill>
            <a:prstDash val="solid"/>
            <a:round/>
            <a:headEnd type="arrow"/>
            <a:tailEnd type="arrow"/>
          </a:ln>
          <a:effectLst/>
        </p:spPr>
      </p:cxnSp>
      <p:cxnSp>
        <p:nvCxnSpPr>
          <p:cNvPr id="14" name="Connecteur droit avec flèche 13"/>
          <p:cNvCxnSpPr/>
          <p:nvPr/>
        </p:nvCxnSpPr>
        <p:spPr bwMode="auto">
          <a:xfrm>
            <a:off x="5000628" y="2338385"/>
            <a:ext cx="1357322" cy="357190"/>
          </a:xfrm>
          <a:prstGeom prst="straightConnector1">
            <a:avLst/>
          </a:prstGeom>
          <a:gradFill rotWithShape="1">
            <a:gsLst>
              <a:gs pos="0">
                <a:schemeClr val="bg2">
                  <a:gamma/>
                  <a:tint val="26667"/>
                  <a:invGamma/>
                </a:schemeClr>
              </a:gs>
              <a:gs pos="100000">
                <a:schemeClr val="bg2">
                  <a:alpha val="14999"/>
                </a:schemeClr>
              </a:gs>
            </a:gsLst>
            <a:lin ang="5400000" scaled="1"/>
          </a:gradFill>
          <a:ln w="9525" cap="flat" cmpd="sng" algn="ctr">
            <a:solidFill>
              <a:srgbClr val="0070C0"/>
            </a:solidFill>
            <a:prstDash val="solid"/>
            <a:round/>
            <a:headEnd type="arrow"/>
            <a:tailEnd type="arrow"/>
          </a:ln>
          <a:effectLst/>
        </p:spPr>
      </p:cxnSp>
      <p:cxnSp>
        <p:nvCxnSpPr>
          <p:cNvPr id="16" name="Connecteur droit avec flèche 15"/>
          <p:cNvCxnSpPr/>
          <p:nvPr/>
        </p:nvCxnSpPr>
        <p:spPr bwMode="auto">
          <a:xfrm flipV="1">
            <a:off x="2857488" y="3052765"/>
            <a:ext cx="857256" cy="714380"/>
          </a:xfrm>
          <a:prstGeom prst="straightConnector1">
            <a:avLst/>
          </a:prstGeom>
          <a:gradFill rotWithShape="1">
            <a:gsLst>
              <a:gs pos="0">
                <a:schemeClr val="bg2">
                  <a:gamma/>
                  <a:tint val="26667"/>
                  <a:invGamma/>
                </a:schemeClr>
              </a:gs>
              <a:gs pos="100000">
                <a:schemeClr val="bg2">
                  <a:alpha val="14999"/>
                </a:schemeClr>
              </a:gs>
            </a:gsLst>
            <a:lin ang="5400000" scaled="1"/>
          </a:gradFill>
          <a:ln w="9525" cap="flat" cmpd="sng" algn="ctr">
            <a:solidFill>
              <a:srgbClr val="0070C0"/>
            </a:solidFill>
            <a:prstDash val="solid"/>
            <a:round/>
            <a:headEnd type="arrow"/>
            <a:tailEnd type="arrow"/>
          </a:ln>
          <a:effectLst/>
        </p:spPr>
      </p:cxnSp>
      <p:sp>
        <p:nvSpPr>
          <p:cNvPr id="20" name="ZoneTexte 19"/>
          <p:cNvSpPr txBox="1"/>
          <p:nvPr/>
        </p:nvSpPr>
        <p:spPr>
          <a:xfrm>
            <a:off x="571472" y="4643446"/>
            <a:ext cx="32146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800" dirty="0" smtClean="0"/>
              <a:t>Base de données scientifiques</a:t>
            </a:r>
            <a:endParaRPr lang="fr-FR" sz="1800" dirty="0"/>
          </a:p>
        </p:txBody>
      </p:sp>
      <p:sp>
        <p:nvSpPr>
          <p:cNvPr id="21" name="ZoneTexte 20"/>
          <p:cNvSpPr txBox="1"/>
          <p:nvPr/>
        </p:nvSpPr>
        <p:spPr>
          <a:xfrm>
            <a:off x="2857488" y="5072074"/>
            <a:ext cx="32146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800" dirty="0" smtClean="0"/>
              <a:t>Librairies numériques</a:t>
            </a:r>
            <a:endParaRPr lang="fr-FR" sz="1800" dirty="0"/>
          </a:p>
        </p:txBody>
      </p:sp>
      <p:sp>
        <p:nvSpPr>
          <p:cNvPr id="22" name="ZoneTexte 21"/>
          <p:cNvSpPr txBox="1"/>
          <p:nvPr/>
        </p:nvSpPr>
        <p:spPr>
          <a:xfrm>
            <a:off x="5643570" y="2857496"/>
            <a:ext cx="32146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800" dirty="0" smtClean="0"/>
              <a:t>Systèmes </a:t>
            </a:r>
            <a:r>
              <a:rPr lang="fr-FR" sz="1800" dirty="0" err="1" smtClean="0"/>
              <a:t>adminstratifs</a:t>
            </a:r>
            <a:endParaRPr lang="fr-FR" sz="1800" dirty="0"/>
          </a:p>
        </p:txBody>
      </p:sp>
      <p:sp>
        <p:nvSpPr>
          <p:cNvPr id="23" name="ZoneTexte 22"/>
          <p:cNvSpPr txBox="1"/>
          <p:nvPr/>
        </p:nvSpPr>
        <p:spPr>
          <a:xfrm>
            <a:off x="5786446" y="5072074"/>
            <a:ext cx="32146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800" dirty="0" smtClean="0"/>
              <a:t>World </a:t>
            </a:r>
            <a:r>
              <a:rPr lang="fr-FR" sz="1800" dirty="0" err="1" smtClean="0"/>
              <a:t>Wide</a:t>
            </a:r>
            <a:r>
              <a:rPr lang="fr-FR" sz="1800" dirty="0" smtClean="0"/>
              <a:t> Web</a:t>
            </a:r>
            <a:endParaRPr lang="fr-FR" sz="1800" dirty="0"/>
          </a:p>
        </p:txBody>
      </p:sp>
      <p:sp>
        <p:nvSpPr>
          <p:cNvPr id="24" name="Rectangle à coins arrondis 23"/>
          <p:cNvSpPr/>
          <p:nvPr/>
        </p:nvSpPr>
        <p:spPr bwMode="auto">
          <a:xfrm>
            <a:off x="0" y="642918"/>
            <a:ext cx="4000496" cy="642942"/>
          </a:xfrm>
          <a:prstGeom prst="wedgeRoundRectCallout">
            <a:avLst>
              <a:gd name="adj1" fmla="val -13928"/>
              <a:gd name="adj2" fmla="val 130648"/>
              <a:gd name="adj3" fmla="val 16667"/>
            </a:avLst>
          </a:prstGeom>
          <a:gradFill rotWithShape="1">
            <a:gsLst>
              <a:gs pos="0">
                <a:schemeClr val="bg2">
                  <a:gamma/>
                  <a:tint val="26667"/>
                  <a:invGamma/>
                </a:schemeClr>
              </a:gs>
              <a:gs pos="100000">
                <a:schemeClr val="bg2">
                  <a:alpha val="14999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r>
              <a:rPr lang="fr-FR" dirty="0" smtClean="0"/>
              <a:t>L’</a:t>
            </a:r>
            <a:r>
              <a:rPr lang="fr-FR" dirty="0" err="1" smtClean="0"/>
              <a:t>hétérogéniété</a:t>
            </a:r>
            <a:r>
              <a:rPr lang="fr-FR" dirty="0" smtClean="0"/>
              <a:t> est partout</a:t>
            </a:r>
            <a:endParaRPr lang="fr-FR" dirty="0"/>
          </a:p>
        </p:txBody>
      </p:sp>
      <p:sp>
        <p:nvSpPr>
          <p:cNvPr id="25" name="ZoneTexte 24"/>
          <p:cNvSpPr txBox="1"/>
          <p:nvPr/>
        </p:nvSpPr>
        <p:spPr>
          <a:xfrm>
            <a:off x="0" y="2643182"/>
            <a:ext cx="32146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800" dirty="0" smtClean="0"/>
              <a:t>Décideur</a:t>
            </a:r>
            <a:endParaRPr lang="fr-FR" sz="1800" dirty="0"/>
          </a:p>
        </p:txBody>
      </p:sp>
      <p:pic>
        <p:nvPicPr>
          <p:cNvPr id="26" name="Picture 2" descr="http://cache.thisorth.at/00000/00016/046.460x325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357950" y="3929066"/>
            <a:ext cx="1571636" cy="1071570"/>
          </a:xfrm>
          <a:prstGeom prst="rect">
            <a:avLst/>
          </a:prstGeom>
          <a:noFill/>
        </p:spPr>
      </p:pic>
      <p:pic>
        <p:nvPicPr>
          <p:cNvPr id="192521" name="Picture 9" descr="http://www.slais.ubc.ca/courses/libr500/10-11-wt1/www/J_Garrett/media/biblioteca_digital.gif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500430" y="3929066"/>
            <a:ext cx="1500197" cy="1143008"/>
          </a:xfrm>
          <a:prstGeom prst="rect">
            <a:avLst/>
          </a:prstGeom>
          <a:noFill/>
        </p:spPr>
      </p:pic>
      <p:pic>
        <p:nvPicPr>
          <p:cNvPr id="192523" name="Picture 11" descr="http://us.123rf.com/400wm/400/400/frantysek/frantysek0803/frantysek080300006/2641509-malheureux-homme-d-39-affaires-assis--l-39-tage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071538" y="1714488"/>
            <a:ext cx="1785950" cy="10001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925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925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25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925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925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925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925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7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/>
      <p:bldP spid="23" grpId="0"/>
      <p:bldP spid="24" grpId="0" animBg="1"/>
      <p:bldP spid="2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sz="4000" dirty="0" smtClean="0"/>
              <a:t>Sources d’information homogènes</a:t>
            </a:r>
            <a:endParaRPr lang="fr-FR" sz="4000" dirty="0"/>
          </a:p>
        </p:txBody>
      </p:sp>
      <p:pic>
        <p:nvPicPr>
          <p:cNvPr id="19251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00826" y="3571876"/>
            <a:ext cx="638175" cy="63817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/>
            <a:tailEnd/>
          </a:ln>
          <a:effectLst/>
        </p:spPr>
      </p:pic>
      <p:pic>
        <p:nvPicPr>
          <p:cNvPr id="192517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2844" y="3071810"/>
            <a:ext cx="657225" cy="8001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/>
            <a:tailEnd/>
          </a:ln>
          <a:effectLst/>
        </p:spPr>
      </p:pic>
      <p:cxnSp>
        <p:nvCxnSpPr>
          <p:cNvPr id="11" name="Connecteur droit avec flèche 10"/>
          <p:cNvCxnSpPr/>
          <p:nvPr/>
        </p:nvCxnSpPr>
        <p:spPr bwMode="auto">
          <a:xfrm rot="16200000" flipH="1">
            <a:off x="3786182" y="2714620"/>
            <a:ext cx="1285884" cy="857256"/>
          </a:xfrm>
          <a:prstGeom prst="straightConnector1">
            <a:avLst/>
          </a:prstGeom>
          <a:gradFill rotWithShape="1">
            <a:gsLst>
              <a:gs pos="0">
                <a:schemeClr val="bg2">
                  <a:gamma/>
                  <a:tint val="26667"/>
                  <a:invGamma/>
                </a:schemeClr>
              </a:gs>
              <a:gs pos="100000">
                <a:schemeClr val="bg2">
                  <a:alpha val="14999"/>
                </a:schemeClr>
              </a:gs>
            </a:gsLst>
            <a:lin ang="5400000" scaled="1"/>
          </a:gradFill>
          <a:ln w="9525" cap="flat" cmpd="sng" algn="ctr">
            <a:solidFill>
              <a:srgbClr val="0070C0"/>
            </a:solidFill>
            <a:prstDash val="solid"/>
            <a:round/>
            <a:headEnd type="arrow"/>
            <a:tailEnd type="arrow"/>
          </a:ln>
          <a:effectLst/>
        </p:spPr>
      </p:cxnSp>
      <p:cxnSp>
        <p:nvCxnSpPr>
          <p:cNvPr id="12" name="Connecteur droit avec flèche 11"/>
          <p:cNvCxnSpPr/>
          <p:nvPr/>
        </p:nvCxnSpPr>
        <p:spPr bwMode="auto">
          <a:xfrm rot="5400000">
            <a:off x="2143108" y="2928934"/>
            <a:ext cx="1714512" cy="714380"/>
          </a:xfrm>
          <a:prstGeom prst="straightConnector1">
            <a:avLst/>
          </a:prstGeom>
          <a:gradFill rotWithShape="1">
            <a:gsLst>
              <a:gs pos="0">
                <a:schemeClr val="bg2">
                  <a:gamma/>
                  <a:tint val="26667"/>
                  <a:invGamma/>
                </a:schemeClr>
              </a:gs>
              <a:gs pos="100000">
                <a:schemeClr val="bg2">
                  <a:alpha val="14999"/>
                </a:schemeClr>
              </a:gs>
            </a:gsLst>
            <a:lin ang="5400000" scaled="1"/>
          </a:gradFill>
          <a:ln w="9525" cap="flat" cmpd="sng" algn="ctr">
            <a:solidFill>
              <a:srgbClr val="0070C0"/>
            </a:solidFill>
            <a:prstDash val="solid"/>
            <a:round/>
            <a:headEnd type="arrow"/>
            <a:tailEnd type="arrow"/>
          </a:ln>
          <a:effectLst/>
        </p:spPr>
      </p:cxnSp>
      <p:cxnSp>
        <p:nvCxnSpPr>
          <p:cNvPr id="14" name="Connecteur droit avec flèche 13"/>
          <p:cNvCxnSpPr/>
          <p:nvPr/>
        </p:nvCxnSpPr>
        <p:spPr bwMode="auto">
          <a:xfrm>
            <a:off x="5000628" y="2428868"/>
            <a:ext cx="1428760" cy="1214446"/>
          </a:xfrm>
          <a:prstGeom prst="straightConnector1">
            <a:avLst/>
          </a:prstGeom>
          <a:gradFill rotWithShape="1">
            <a:gsLst>
              <a:gs pos="0">
                <a:schemeClr val="bg2">
                  <a:gamma/>
                  <a:tint val="26667"/>
                  <a:invGamma/>
                </a:schemeClr>
              </a:gs>
              <a:gs pos="100000">
                <a:schemeClr val="bg2">
                  <a:alpha val="14999"/>
                </a:schemeClr>
              </a:gs>
            </a:gsLst>
            <a:lin ang="5400000" scaled="1"/>
          </a:gradFill>
          <a:ln w="9525" cap="flat" cmpd="sng" algn="ctr">
            <a:solidFill>
              <a:srgbClr val="0070C0"/>
            </a:solidFill>
            <a:prstDash val="solid"/>
            <a:round/>
            <a:headEnd type="arrow"/>
            <a:tailEnd type="arrow"/>
          </a:ln>
          <a:effectLst/>
        </p:spPr>
      </p:cxnSp>
      <p:cxnSp>
        <p:nvCxnSpPr>
          <p:cNvPr id="16" name="Connecteur droit avec flèche 15"/>
          <p:cNvCxnSpPr/>
          <p:nvPr/>
        </p:nvCxnSpPr>
        <p:spPr bwMode="auto">
          <a:xfrm flipV="1">
            <a:off x="857224" y="2428868"/>
            <a:ext cx="1928826" cy="1143008"/>
          </a:xfrm>
          <a:prstGeom prst="straightConnector1">
            <a:avLst/>
          </a:prstGeom>
          <a:gradFill rotWithShape="1">
            <a:gsLst>
              <a:gs pos="0">
                <a:schemeClr val="bg2">
                  <a:gamma/>
                  <a:tint val="26667"/>
                  <a:invGamma/>
                </a:schemeClr>
              </a:gs>
              <a:gs pos="100000">
                <a:schemeClr val="bg2">
                  <a:alpha val="14999"/>
                </a:schemeClr>
              </a:gs>
            </a:gsLst>
            <a:lin ang="5400000" scaled="1"/>
          </a:gradFill>
          <a:ln w="9525" cap="flat" cmpd="sng" algn="ctr">
            <a:solidFill>
              <a:srgbClr val="0070C0"/>
            </a:solidFill>
            <a:prstDash val="solid"/>
            <a:round/>
            <a:headEnd type="arrow"/>
            <a:tailEnd type="arrow"/>
          </a:ln>
          <a:effectLst/>
        </p:spPr>
      </p:cxnSp>
      <p:sp>
        <p:nvSpPr>
          <p:cNvPr id="20" name="ZoneTexte 19"/>
          <p:cNvSpPr txBox="1"/>
          <p:nvPr/>
        </p:nvSpPr>
        <p:spPr>
          <a:xfrm>
            <a:off x="-714412" y="3857628"/>
            <a:ext cx="32146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800" dirty="0" smtClean="0"/>
              <a:t>Base de données scientifiques</a:t>
            </a:r>
            <a:endParaRPr lang="fr-FR" sz="1800" dirty="0"/>
          </a:p>
        </p:txBody>
      </p:sp>
      <p:sp>
        <p:nvSpPr>
          <p:cNvPr id="21" name="ZoneTexte 20"/>
          <p:cNvSpPr txBox="1"/>
          <p:nvPr/>
        </p:nvSpPr>
        <p:spPr>
          <a:xfrm>
            <a:off x="1142976" y="5214950"/>
            <a:ext cx="32146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800" dirty="0" smtClean="0"/>
              <a:t>Librairies numériques</a:t>
            </a:r>
            <a:endParaRPr lang="fr-FR" sz="1800" dirty="0"/>
          </a:p>
        </p:txBody>
      </p:sp>
      <p:sp>
        <p:nvSpPr>
          <p:cNvPr id="22" name="ZoneTexte 21"/>
          <p:cNvSpPr txBox="1"/>
          <p:nvPr/>
        </p:nvSpPr>
        <p:spPr>
          <a:xfrm>
            <a:off x="5643570" y="4214818"/>
            <a:ext cx="32146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800" dirty="0" smtClean="0"/>
              <a:t>Systèmes </a:t>
            </a:r>
            <a:r>
              <a:rPr lang="fr-FR" sz="1800" dirty="0" err="1" smtClean="0"/>
              <a:t>adminstratifs</a:t>
            </a:r>
            <a:endParaRPr lang="fr-FR" sz="1800" dirty="0"/>
          </a:p>
        </p:txBody>
      </p:sp>
      <p:sp>
        <p:nvSpPr>
          <p:cNvPr id="23" name="ZoneTexte 22"/>
          <p:cNvSpPr txBox="1"/>
          <p:nvPr/>
        </p:nvSpPr>
        <p:spPr>
          <a:xfrm>
            <a:off x="3357554" y="4786322"/>
            <a:ext cx="32146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800" dirty="0" smtClean="0"/>
              <a:t>World </a:t>
            </a:r>
            <a:r>
              <a:rPr lang="fr-FR" sz="1800" dirty="0" err="1" smtClean="0"/>
              <a:t>Wide</a:t>
            </a:r>
            <a:r>
              <a:rPr lang="fr-FR" sz="1800" dirty="0" smtClean="0"/>
              <a:t> Web</a:t>
            </a:r>
            <a:endParaRPr lang="fr-FR" sz="1800" dirty="0"/>
          </a:p>
        </p:txBody>
      </p:sp>
      <p:sp>
        <p:nvSpPr>
          <p:cNvPr id="25" name="ZoneTexte 24"/>
          <p:cNvSpPr txBox="1"/>
          <p:nvPr/>
        </p:nvSpPr>
        <p:spPr>
          <a:xfrm>
            <a:off x="4857752" y="1643050"/>
            <a:ext cx="32146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800" dirty="0" smtClean="0"/>
              <a:t>Décideur</a:t>
            </a:r>
            <a:endParaRPr lang="fr-FR" sz="1800" dirty="0"/>
          </a:p>
        </p:txBody>
      </p:sp>
      <p:pic>
        <p:nvPicPr>
          <p:cNvPr id="194562" name="Picture 2" descr="http://cache.thisorth.at/00000/00016/046.460x32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000496" y="3857628"/>
            <a:ext cx="1428760" cy="928694"/>
          </a:xfrm>
          <a:prstGeom prst="rect">
            <a:avLst/>
          </a:prstGeom>
          <a:noFill/>
        </p:spPr>
      </p:pic>
      <p:pic>
        <p:nvPicPr>
          <p:cNvPr id="28" name="Picture 9" descr="http://www.slais.ubc.ca/courses/libr500/10-11-wt1/www/J_Garrett/media/biblioteca_digital.gi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928794" y="4071942"/>
            <a:ext cx="1500197" cy="1143008"/>
          </a:xfrm>
          <a:prstGeom prst="rect">
            <a:avLst/>
          </a:prstGeom>
          <a:noFill/>
        </p:spPr>
      </p:pic>
      <p:sp>
        <p:nvSpPr>
          <p:cNvPr id="29" name="ZoneTexte 28"/>
          <p:cNvSpPr txBox="1"/>
          <p:nvPr/>
        </p:nvSpPr>
        <p:spPr>
          <a:xfrm>
            <a:off x="2643174" y="1928802"/>
            <a:ext cx="3143272" cy="461665"/>
          </a:xfrm>
          <a:prstGeom prst="rect">
            <a:avLst/>
          </a:prstGeom>
          <a:solidFill>
            <a:srgbClr val="78ADCD"/>
          </a:solidFill>
        </p:spPr>
        <p:txBody>
          <a:bodyPr wrap="square" rtlCol="0">
            <a:spAutoFit/>
          </a:bodyPr>
          <a:lstStyle/>
          <a:p>
            <a:r>
              <a:rPr lang="fr-FR" dirty="0" smtClean="0"/>
              <a:t>Système intégré</a:t>
            </a:r>
            <a:endParaRPr lang="fr-FR" dirty="0"/>
          </a:p>
        </p:txBody>
      </p:sp>
      <p:pic>
        <p:nvPicPr>
          <p:cNvPr id="194564" name="Picture 4" descr="http://www.usinenouvelle.com/expo/img/pc-de-bureau-000002622-4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000364" y="571480"/>
            <a:ext cx="1357322" cy="1285884"/>
          </a:xfrm>
          <a:prstGeom prst="rect">
            <a:avLst/>
          </a:prstGeom>
          <a:noFill/>
        </p:spPr>
      </p:pic>
      <p:pic>
        <p:nvPicPr>
          <p:cNvPr id="194566" name="Picture 6" descr="http://www.capital-sante.fr/images/photos/seminaire-decideur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572000" y="623879"/>
            <a:ext cx="1857388" cy="1090609"/>
          </a:xfrm>
          <a:prstGeom prst="rect">
            <a:avLst/>
          </a:prstGeom>
          <a:noFill/>
        </p:spPr>
      </p:pic>
      <p:cxnSp>
        <p:nvCxnSpPr>
          <p:cNvPr id="40" name="Connecteur droit avec flèche 39"/>
          <p:cNvCxnSpPr/>
          <p:nvPr/>
        </p:nvCxnSpPr>
        <p:spPr bwMode="auto">
          <a:xfrm rot="5400000">
            <a:off x="3929058" y="1714488"/>
            <a:ext cx="285752" cy="1588"/>
          </a:xfrm>
          <a:prstGeom prst="straightConnector1">
            <a:avLst/>
          </a:prstGeom>
          <a:gradFill rotWithShape="1">
            <a:gsLst>
              <a:gs pos="0">
                <a:schemeClr val="bg2">
                  <a:gamma/>
                  <a:tint val="26667"/>
                  <a:invGamma/>
                </a:schemeClr>
              </a:gs>
              <a:gs pos="100000">
                <a:schemeClr val="bg2">
                  <a:alpha val="14999"/>
                </a:schemeClr>
              </a:gs>
            </a:gsLst>
            <a:lin ang="5400000" scaled="1"/>
          </a:gradFill>
          <a:ln w="9525" cap="flat" cmpd="sng" algn="ctr">
            <a:solidFill>
              <a:srgbClr val="0070C0"/>
            </a:solidFill>
            <a:prstDash val="solid"/>
            <a:round/>
            <a:headEnd type="arrow"/>
            <a:tailEnd type="arrow"/>
          </a:ln>
          <a:effectLst/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2" name="Rectangle 4"/>
          <p:cNvSpPr>
            <a:spLocks noGrp="1" noChangeArrowheads="1"/>
          </p:cNvSpPr>
          <p:nvPr>
            <p:ph type="title"/>
          </p:nvPr>
        </p:nvSpPr>
        <p:spPr>
          <a:xfrm>
            <a:off x="814422" y="38100"/>
            <a:ext cx="8686800" cy="533400"/>
          </a:xfrm>
        </p:spPr>
        <p:txBody>
          <a:bodyPr/>
          <a:lstStyle/>
          <a:p>
            <a:r>
              <a:rPr lang="en-US" sz="4000" dirty="0" smtClean="0"/>
              <a:t>Plan</a:t>
            </a:r>
            <a:endParaRPr lang="ru-RU" sz="4000" dirty="0"/>
          </a:p>
        </p:txBody>
      </p:sp>
      <p:sp>
        <p:nvSpPr>
          <p:cNvPr id="4" name="AutoShape 40"/>
          <p:cNvSpPr>
            <a:spLocks noChangeArrowheads="1"/>
          </p:cNvSpPr>
          <p:nvPr/>
        </p:nvSpPr>
        <p:spPr bwMode="auto">
          <a:xfrm flipH="1">
            <a:off x="865222" y="1627907"/>
            <a:ext cx="1187450" cy="4897437"/>
          </a:xfrm>
          <a:prstGeom prst="moon">
            <a:avLst>
              <a:gd name="adj" fmla="val 4676"/>
            </a:avLst>
          </a:prstGeom>
          <a:gradFill flip="none" rotWithShape="1">
            <a:gsLst>
              <a:gs pos="0">
                <a:schemeClr val="accent3">
                  <a:lumMod val="65000"/>
                </a:schemeClr>
              </a:gs>
              <a:gs pos="50000">
                <a:schemeClr val="tx1"/>
              </a:gs>
              <a:gs pos="100000">
                <a:schemeClr val="accent1"/>
              </a:gs>
            </a:gsLst>
            <a:lin ang="10800000" scaled="1"/>
            <a:tileRect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rtl="1" fontAlgn="auto">
              <a:spcBef>
                <a:spcPts val="0"/>
              </a:spcBef>
              <a:spcAft>
                <a:spcPts val="0"/>
              </a:spcAft>
              <a:defRPr/>
            </a:pPr>
            <a:endParaRPr lang="fr-FR" dirty="0">
              <a:solidFill>
                <a:srgbClr val="FF0000"/>
              </a:solidFill>
              <a:latin typeface="+mn-lt"/>
              <a:cs typeface="+mn-cs"/>
            </a:endParaRPr>
          </a:p>
        </p:txBody>
      </p:sp>
      <p:grpSp>
        <p:nvGrpSpPr>
          <p:cNvPr id="2" name="Group 14"/>
          <p:cNvGrpSpPr>
            <a:grpSpLocks/>
          </p:cNvGrpSpPr>
          <p:nvPr/>
        </p:nvGrpSpPr>
        <p:grpSpPr bwMode="auto">
          <a:xfrm>
            <a:off x="1119222" y="1710457"/>
            <a:ext cx="561975" cy="503237"/>
            <a:chOff x="1020" y="3022"/>
            <a:chExt cx="354" cy="317"/>
          </a:xfrm>
        </p:grpSpPr>
        <p:sp>
          <p:nvSpPr>
            <p:cNvPr id="6" name="Oval 8"/>
            <p:cNvSpPr>
              <a:spLocks noChangeArrowheads="1"/>
            </p:cNvSpPr>
            <p:nvPr/>
          </p:nvSpPr>
          <p:spPr bwMode="gray">
            <a:xfrm>
              <a:off x="1020" y="3022"/>
              <a:ext cx="354" cy="317"/>
            </a:xfrm>
            <a:prstGeom prst="ellipse">
              <a:avLst/>
            </a:prstGeom>
            <a:gradFill rotWithShape="1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 w="57150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rtl="1"/>
              <a:endParaRPr lang="fr-FR"/>
            </a:p>
          </p:txBody>
        </p:sp>
        <p:sp>
          <p:nvSpPr>
            <p:cNvPr id="7" name="Oval 9"/>
            <p:cNvSpPr>
              <a:spLocks noChangeArrowheads="1"/>
            </p:cNvSpPr>
            <p:nvPr/>
          </p:nvSpPr>
          <p:spPr bwMode="gray">
            <a:xfrm>
              <a:off x="1040" y="3040"/>
              <a:ext cx="314" cy="281"/>
            </a:xfrm>
            <a:prstGeom prst="ellipse">
              <a:avLst/>
            </a:prstGeom>
            <a:gradFill rotWithShape="1">
              <a:gsLst>
                <a:gs pos="0">
                  <a:srgbClr val="A2A2A2"/>
                </a:gs>
                <a:gs pos="50000">
                  <a:srgbClr val="FFFFFF"/>
                </a:gs>
                <a:gs pos="100000">
                  <a:srgbClr val="A2A2A2"/>
                </a:gs>
              </a:gsLst>
              <a:lin ang="0" scaled="1"/>
            </a:gra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rtl="1"/>
              <a:endParaRPr lang="fr-FR"/>
            </a:p>
          </p:txBody>
        </p:sp>
        <p:sp>
          <p:nvSpPr>
            <p:cNvPr id="8" name="Oval 13"/>
            <p:cNvSpPr>
              <a:spLocks noChangeAspect="1" noChangeArrowheads="1"/>
            </p:cNvSpPr>
            <p:nvPr/>
          </p:nvSpPr>
          <p:spPr bwMode="gray">
            <a:xfrm>
              <a:off x="1066" y="3058"/>
              <a:ext cx="264" cy="230"/>
            </a:xfrm>
            <a:prstGeom prst="ellipse">
              <a:avLst/>
            </a:prstGeom>
            <a:solidFill>
              <a:srgbClr val="B3D3EA"/>
            </a:solidFill>
            <a:ln w="38100" algn="ctr">
              <a:noFill/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 rtl="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fr-FR" sz="1600" b="1" dirty="0">
                <a:solidFill>
                  <a:srgbClr val="78ADCD"/>
                </a:solidFill>
                <a:latin typeface="Tahoma" pitchFamily="34" charset="0"/>
                <a:cs typeface="+mn-cs"/>
              </a:endParaRPr>
            </a:p>
          </p:txBody>
        </p:sp>
      </p:grpSp>
      <p:grpSp>
        <p:nvGrpSpPr>
          <p:cNvPr id="3" name="Group 15"/>
          <p:cNvGrpSpPr>
            <a:grpSpLocks/>
          </p:cNvGrpSpPr>
          <p:nvPr/>
        </p:nvGrpSpPr>
        <p:grpSpPr bwMode="auto">
          <a:xfrm>
            <a:off x="1500166" y="2428868"/>
            <a:ext cx="561975" cy="503238"/>
            <a:chOff x="1020" y="3022"/>
            <a:chExt cx="354" cy="317"/>
          </a:xfrm>
        </p:grpSpPr>
        <p:sp>
          <p:nvSpPr>
            <p:cNvPr id="10" name="Oval 16"/>
            <p:cNvSpPr>
              <a:spLocks noChangeArrowheads="1"/>
            </p:cNvSpPr>
            <p:nvPr/>
          </p:nvSpPr>
          <p:spPr bwMode="gray">
            <a:xfrm>
              <a:off x="1020" y="3022"/>
              <a:ext cx="354" cy="317"/>
            </a:xfrm>
            <a:prstGeom prst="ellipse">
              <a:avLst/>
            </a:prstGeom>
            <a:gradFill rotWithShape="1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 w="57150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rtl="1"/>
              <a:endParaRPr lang="fr-FR"/>
            </a:p>
          </p:txBody>
        </p:sp>
        <p:sp>
          <p:nvSpPr>
            <p:cNvPr id="11" name="Oval 17"/>
            <p:cNvSpPr>
              <a:spLocks noChangeArrowheads="1"/>
            </p:cNvSpPr>
            <p:nvPr/>
          </p:nvSpPr>
          <p:spPr bwMode="gray">
            <a:xfrm>
              <a:off x="1040" y="3040"/>
              <a:ext cx="314" cy="281"/>
            </a:xfrm>
            <a:prstGeom prst="ellipse">
              <a:avLst/>
            </a:prstGeom>
            <a:gradFill rotWithShape="1">
              <a:gsLst>
                <a:gs pos="0">
                  <a:srgbClr val="A2A2A2"/>
                </a:gs>
                <a:gs pos="50000">
                  <a:srgbClr val="FFFFFF"/>
                </a:gs>
                <a:gs pos="100000">
                  <a:srgbClr val="A2A2A2"/>
                </a:gs>
              </a:gsLst>
              <a:lin ang="0" scaled="1"/>
            </a:gra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rtl="1"/>
              <a:endParaRPr lang="fr-FR"/>
            </a:p>
          </p:txBody>
        </p:sp>
        <p:sp>
          <p:nvSpPr>
            <p:cNvPr id="12" name="Oval 21"/>
            <p:cNvSpPr>
              <a:spLocks noChangeAspect="1" noChangeArrowheads="1"/>
            </p:cNvSpPr>
            <p:nvPr/>
          </p:nvSpPr>
          <p:spPr bwMode="gray">
            <a:xfrm>
              <a:off x="1066" y="3058"/>
              <a:ext cx="265" cy="228"/>
            </a:xfrm>
            <a:prstGeom prst="ellipse">
              <a:avLst/>
            </a:prstGeom>
            <a:solidFill>
              <a:srgbClr val="B3D3EA"/>
            </a:solidFill>
            <a:ln w="38100" algn="ctr">
              <a:noFill/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 rtl="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fr-FR" sz="1600" b="1" dirty="0">
                <a:latin typeface="Tahoma" pitchFamily="34" charset="0"/>
                <a:cs typeface="+mn-cs"/>
              </a:endParaRPr>
            </a:p>
          </p:txBody>
        </p:sp>
      </p:grpSp>
      <p:grpSp>
        <p:nvGrpSpPr>
          <p:cNvPr id="5" name="Group 22"/>
          <p:cNvGrpSpPr>
            <a:grpSpLocks/>
          </p:cNvGrpSpPr>
          <p:nvPr/>
        </p:nvGrpSpPr>
        <p:grpSpPr bwMode="auto">
          <a:xfrm>
            <a:off x="1643042" y="3143248"/>
            <a:ext cx="561975" cy="503238"/>
            <a:chOff x="1020" y="3022"/>
            <a:chExt cx="354" cy="317"/>
          </a:xfrm>
        </p:grpSpPr>
        <p:sp>
          <p:nvSpPr>
            <p:cNvPr id="14" name="Oval 23"/>
            <p:cNvSpPr>
              <a:spLocks noChangeArrowheads="1"/>
            </p:cNvSpPr>
            <p:nvPr/>
          </p:nvSpPr>
          <p:spPr bwMode="gray">
            <a:xfrm>
              <a:off x="1020" y="3022"/>
              <a:ext cx="354" cy="317"/>
            </a:xfrm>
            <a:prstGeom prst="ellipse">
              <a:avLst/>
            </a:prstGeom>
            <a:gradFill rotWithShape="1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 w="57150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rtl="1"/>
              <a:endParaRPr lang="fr-FR"/>
            </a:p>
          </p:txBody>
        </p:sp>
        <p:sp>
          <p:nvSpPr>
            <p:cNvPr id="15" name="Oval 24"/>
            <p:cNvSpPr>
              <a:spLocks noChangeArrowheads="1"/>
            </p:cNvSpPr>
            <p:nvPr/>
          </p:nvSpPr>
          <p:spPr bwMode="gray">
            <a:xfrm>
              <a:off x="1040" y="3040"/>
              <a:ext cx="314" cy="281"/>
            </a:xfrm>
            <a:prstGeom prst="ellipse">
              <a:avLst/>
            </a:prstGeom>
            <a:gradFill rotWithShape="1">
              <a:gsLst>
                <a:gs pos="0">
                  <a:srgbClr val="A2A2A2"/>
                </a:gs>
                <a:gs pos="50000">
                  <a:srgbClr val="FFFFFF"/>
                </a:gs>
                <a:gs pos="100000">
                  <a:srgbClr val="A2A2A2"/>
                </a:gs>
              </a:gsLst>
              <a:lin ang="0" scaled="1"/>
            </a:gra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rtl="1"/>
              <a:endParaRPr lang="fr-FR"/>
            </a:p>
          </p:txBody>
        </p:sp>
        <p:sp>
          <p:nvSpPr>
            <p:cNvPr id="16" name="Oval 28"/>
            <p:cNvSpPr>
              <a:spLocks noChangeAspect="1" noChangeArrowheads="1"/>
            </p:cNvSpPr>
            <p:nvPr/>
          </p:nvSpPr>
          <p:spPr bwMode="gray">
            <a:xfrm>
              <a:off x="1066" y="3058"/>
              <a:ext cx="265" cy="228"/>
            </a:xfrm>
            <a:prstGeom prst="ellipse">
              <a:avLst/>
            </a:prstGeom>
            <a:solidFill>
              <a:srgbClr val="B3D3EA"/>
            </a:solidFill>
            <a:ln w="38100" algn="ctr">
              <a:noFill/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 rtl="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fr-FR" sz="1600" b="1" dirty="0">
                <a:latin typeface="Tahoma" pitchFamily="34" charset="0"/>
                <a:cs typeface="+mn-cs"/>
              </a:endParaRPr>
            </a:p>
          </p:txBody>
        </p:sp>
      </p:grpSp>
      <p:grpSp>
        <p:nvGrpSpPr>
          <p:cNvPr id="9" name="Group 22"/>
          <p:cNvGrpSpPr>
            <a:grpSpLocks/>
          </p:cNvGrpSpPr>
          <p:nvPr/>
        </p:nvGrpSpPr>
        <p:grpSpPr bwMode="auto">
          <a:xfrm>
            <a:off x="1747872" y="3929066"/>
            <a:ext cx="561975" cy="503237"/>
            <a:chOff x="1020" y="3022"/>
            <a:chExt cx="354" cy="317"/>
          </a:xfrm>
        </p:grpSpPr>
        <p:sp>
          <p:nvSpPr>
            <p:cNvPr id="18" name="Oval 23"/>
            <p:cNvSpPr>
              <a:spLocks noChangeArrowheads="1"/>
            </p:cNvSpPr>
            <p:nvPr/>
          </p:nvSpPr>
          <p:spPr bwMode="gray">
            <a:xfrm>
              <a:off x="1020" y="3022"/>
              <a:ext cx="354" cy="317"/>
            </a:xfrm>
            <a:prstGeom prst="ellipse">
              <a:avLst/>
            </a:prstGeom>
            <a:gradFill rotWithShape="1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 w="57150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rtl="1"/>
              <a:endParaRPr lang="fr-FR"/>
            </a:p>
          </p:txBody>
        </p:sp>
        <p:sp>
          <p:nvSpPr>
            <p:cNvPr id="19" name="Oval 24"/>
            <p:cNvSpPr>
              <a:spLocks noChangeArrowheads="1"/>
            </p:cNvSpPr>
            <p:nvPr/>
          </p:nvSpPr>
          <p:spPr bwMode="gray">
            <a:xfrm>
              <a:off x="1040" y="3040"/>
              <a:ext cx="314" cy="281"/>
            </a:xfrm>
            <a:prstGeom prst="ellipse">
              <a:avLst/>
            </a:prstGeom>
            <a:gradFill rotWithShape="1">
              <a:gsLst>
                <a:gs pos="0">
                  <a:srgbClr val="A2A2A2"/>
                </a:gs>
                <a:gs pos="50000">
                  <a:srgbClr val="FFFFFF"/>
                </a:gs>
                <a:gs pos="100000">
                  <a:srgbClr val="A2A2A2"/>
                </a:gs>
              </a:gsLst>
              <a:lin ang="0" scaled="1"/>
            </a:gra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rtl="1"/>
              <a:endParaRPr lang="fr-FR"/>
            </a:p>
          </p:txBody>
        </p:sp>
        <p:sp>
          <p:nvSpPr>
            <p:cNvPr id="20" name="Oval 28"/>
            <p:cNvSpPr>
              <a:spLocks noChangeAspect="1" noChangeArrowheads="1"/>
            </p:cNvSpPr>
            <p:nvPr/>
          </p:nvSpPr>
          <p:spPr bwMode="gray">
            <a:xfrm>
              <a:off x="1066" y="3058"/>
              <a:ext cx="265" cy="228"/>
            </a:xfrm>
            <a:prstGeom prst="ellipse">
              <a:avLst/>
            </a:prstGeom>
            <a:solidFill>
              <a:srgbClr val="B3D3EA"/>
            </a:solidFill>
            <a:ln w="38100" algn="ctr">
              <a:noFill/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 rtl="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fr-FR" sz="1600" b="1" dirty="0">
                <a:latin typeface="Tahoma" pitchFamily="34" charset="0"/>
                <a:cs typeface="+mn-cs"/>
              </a:endParaRPr>
            </a:p>
          </p:txBody>
        </p:sp>
      </p:grpSp>
      <p:grpSp>
        <p:nvGrpSpPr>
          <p:cNvPr id="13" name="Group 22"/>
          <p:cNvGrpSpPr>
            <a:grpSpLocks/>
          </p:cNvGrpSpPr>
          <p:nvPr/>
        </p:nvGrpSpPr>
        <p:grpSpPr bwMode="auto">
          <a:xfrm>
            <a:off x="1652571" y="4711713"/>
            <a:ext cx="561975" cy="503237"/>
            <a:chOff x="1020" y="3022"/>
            <a:chExt cx="354" cy="317"/>
          </a:xfrm>
        </p:grpSpPr>
        <p:sp>
          <p:nvSpPr>
            <p:cNvPr id="22" name="Oval 23"/>
            <p:cNvSpPr>
              <a:spLocks noChangeArrowheads="1"/>
            </p:cNvSpPr>
            <p:nvPr/>
          </p:nvSpPr>
          <p:spPr bwMode="gray">
            <a:xfrm>
              <a:off x="1020" y="3022"/>
              <a:ext cx="354" cy="317"/>
            </a:xfrm>
            <a:prstGeom prst="ellipse">
              <a:avLst/>
            </a:prstGeom>
            <a:gradFill rotWithShape="1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 w="57150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rtl="1"/>
              <a:endParaRPr lang="fr-FR"/>
            </a:p>
          </p:txBody>
        </p:sp>
        <p:sp>
          <p:nvSpPr>
            <p:cNvPr id="23" name="Oval 24"/>
            <p:cNvSpPr>
              <a:spLocks noChangeArrowheads="1"/>
            </p:cNvSpPr>
            <p:nvPr/>
          </p:nvSpPr>
          <p:spPr bwMode="gray">
            <a:xfrm>
              <a:off x="1040" y="3040"/>
              <a:ext cx="314" cy="281"/>
            </a:xfrm>
            <a:prstGeom prst="ellipse">
              <a:avLst/>
            </a:prstGeom>
            <a:gradFill rotWithShape="1">
              <a:gsLst>
                <a:gs pos="0">
                  <a:srgbClr val="A2A2A2"/>
                </a:gs>
                <a:gs pos="50000">
                  <a:srgbClr val="FFFFFF"/>
                </a:gs>
                <a:gs pos="100000">
                  <a:srgbClr val="A2A2A2"/>
                </a:gs>
              </a:gsLst>
              <a:lin ang="0" scaled="1"/>
            </a:gra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rtl="1"/>
              <a:endParaRPr lang="fr-FR"/>
            </a:p>
          </p:txBody>
        </p:sp>
        <p:sp>
          <p:nvSpPr>
            <p:cNvPr id="24" name="Oval 28"/>
            <p:cNvSpPr>
              <a:spLocks noChangeAspect="1" noChangeArrowheads="1"/>
            </p:cNvSpPr>
            <p:nvPr/>
          </p:nvSpPr>
          <p:spPr bwMode="gray">
            <a:xfrm>
              <a:off x="1066" y="3058"/>
              <a:ext cx="265" cy="228"/>
            </a:xfrm>
            <a:prstGeom prst="ellipse">
              <a:avLst/>
            </a:prstGeom>
            <a:solidFill>
              <a:srgbClr val="B3D3EA"/>
            </a:solidFill>
            <a:ln w="38100" algn="ctr">
              <a:noFill/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 rtl="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fr-FR" sz="1600" b="1" dirty="0">
                <a:latin typeface="Tahoma" pitchFamily="34" charset="0"/>
                <a:cs typeface="+mn-cs"/>
              </a:endParaRPr>
            </a:p>
          </p:txBody>
        </p:sp>
      </p:grpSp>
      <p:sp>
        <p:nvSpPr>
          <p:cNvPr id="25" name="ZoneTexte 24"/>
          <p:cNvSpPr txBox="1"/>
          <p:nvPr/>
        </p:nvSpPr>
        <p:spPr>
          <a:xfrm>
            <a:off x="1857356" y="1643050"/>
            <a:ext cx="57150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fr-FR" dirty="0" smtClean="0">
                <a:solidFill>
                  <a:srgbClr val="0070C0"/>
                </a:solidFill>
              </a:rPr>
              <a:t>L’informatique décisionnelle</a:t>
            </a:r>
            <a:endParaRPr lang="fr-FR" dirty="0">
              <a:solidFill>
                <a:srgbClr val="0070C0"/>
              </a:solidFill>
            </a:endParaRPr>
          </a:p>
        </p:txBody>
      </p:sp>
      <p:sp>
        <p:nvSpPr>
          <p:cNvPr id="27" name="ZoneTexte 26"/>
          <p:cNvSpPr txBox="1"/>
          <p:nvPr/>
        </p:nvSpPr>
        <p:spPr>
          <a:xfrm>
            <a:off x="2428860" y="3071810"/>
            <a:ext cx="57150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fr-FR" dirty="0" smtClean="0">
                <a:solidFill>
                  <a:srgbClr val="FF0000"/>
                </a:solidFill>
              </a:rPr>
              <a:t>Présentation du </a:t>
            </a:r>
            <a:r>
              <a:rPr lang="fr-FR" dirty="0" err="1" smtClean="0">
                <a:solidFill>
                  <a:srgbClr val="FF0000"/>
                </a:solidFill>
              </a:rPr>
              <a:t>datawarehouse</a:t>
            </a:r>
            <a:endParaRPr lang="fr-FR" dirty="0">
              <a:solidFill>
                <a:srgbClr val="FF0000"/>
              </a:solidFill>
            </a:endParaRPr>
          </a:p>
        </p:txBody>
      </p:sp>
      <p:sp>
        <p:nvSpPr>
          <p:cNvPr id="28" name="ZoneTexte 27"/>
          <p:cNvSpPr txBox="1"/>
          <p:nvPr/>
        </p:nvSpPr>
        <p:spPr>
          <a:xfrm>
            <a:off x="2428860" y="3857628"/>
            <a:ext cx="57150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fr-FR" dirty="0" smtClean="0">
                <a:solidFill>
                  <a:srgbClr val="0070C0"/>
                </a:solidFill>
              </a:rPr>
              <a:t>Approche de mise en place du data </a:t>
            </a:r>
            <a:r>
              <a:rPr lang="fr-FR" dirty="0" err="1" smtClean="0">
                <a:solidFill>
                  <a:srgbClr val="0070C0"/>
                </a:solidFill>
              </a:rPr>
              <a:t>warehouse</a:t>
            </a:r>
            <a:endParaRPr lang="fr-FR" dirty="0">
              <a:solidFill>
                <a:srgbClr val="0070C0"/>
              </a:solidFill>
            </a:endParaRPr>
          </a:p>
        </p:txBody>
      </p:sp>
      <p:grpSp>
        <p:nvGrpSpPr>
          <p:cNvPr id="17" name="Group 22"/>
          <p:cNvGrpSpPr>
            <a:grpSpLocks/>
          </p:cNvGrpSpPr>
          <p:nvPr/>
        </p:nvGrpSpPr>
        <p:grpSpPr bwMode="auto">
          <a:xfrm>
            <a:off x="1428728" y="5572140"/>
            <a:ext cx="561975" cy="503237"/>
            <a:chOff x="1020" y="3022"/>
            <a:chExt cx="354" cy="317"/>
          </a:xfrm>
        </p:grpSpPr>
        <p:sp>
          <p:nvSpPr>
            <p:cNvPr id="32" name="Oval 23"/>
            <p:cNvSpPr>
              <a:spLocks noChangeArrowheads="1"/>
            </p:cNvSpPr>
            <p:nvPr/>
          </p:nvSpPr>
          <p:spPr bwMode="gray">
            <a:xfrm>
              <a:off x="1020" y="3022"/>
              <a:ext cx="354" cy="317"/>
            </a:xfrm>
            <a:prstGeom prst="ellipse">
              <a:avLst/>
            </a:prstGeom>
            <a:gradFill rotWithShape="1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 w="57150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rtl="1"/>
              <a:endParaRPr lang="fr-FR"/>
            </a:p>
          </p:txBody>
        </p:sp>
        <p:sp>
          <p:nvSpPr>
            <p:cNvPr id="33" name="Oval 24"/>
            <p:cNvSpPr>
              <a:spLocks noChangeArrowheads="1"/>
            </p:cNvSpPr>
            <p:nvPr/>
          </p:nvSpPr>
          <p:spPr bwMode="gray">
            <a:xfrm>
              <a:off x="1040" y="3040"/>
              <a:ext cx="314" cy="281"/>
            </a:xfrm>
            <a:prstGeom prst="ellipse">
              <a:avLst/>
            </a:prstGeom>
            <a:gradFill rotWithShape="1">
              <a:gsLst>
                <a:gs pos="0">
                  <a:srgbClr val="A2A2A2"/>
                </a:gs>
                <a:gs pos="50000">
                  <a:srgbClr val="FFFFFF"/>
                </a:gs>
                <a:gs pos="100000">
                  <a:srgbClr val="A2A2A2"/>
                </a:gs>
              </a:gsLst>
              <a:lin ang="0" scaled="1"/>
            </a:gra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rtl="1"/>
              <a:endParaRPr lang="fr-FR"/>
            </a:p>
          </p:txBody>
        </p:sp>
        <p:sp>
          <p:nvSpPr>
            <p:cNvPr id="34" name="Oval 28"/>
            <p:cNvSpPr>
              <a:spLocks noChangeAspect="1" noChangeArrowheads="1"/>
            </p:cNvSpPr>
            <p:nvPr/>
          </p:nvSpPr>
          <p:spPr bwMode="gray">
            <a:xfrm>
              <a:off x="1066" y="3058"/>
              <a:ext cx="265" cy="228"/>
            </a:xfrm>
            <a:prstGeom prst="ellipse">
              <a:avLst/>
            </a:prstGeom>
            <a:solidFill>
              <a:srgbClr val="B3D3EA"/>
            </a:solidFill>
            <a:ln w="38100" algn="ctr">
              <a:noFill/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 rtl="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fr-FR" sz="1600" b="1" dirty="0">
                <a:latin typeface="Tahoma" pitchFamily="34" charset="0"/>
                <a:cs typeface="+mn-cs"/>
              </a:endParaRPr>
            </a:p>
          </p:txBody>
        </p:sp>
      </p:grpSp>
      <p:sp>
        <p:nvSpPr>
          <p:cNvPr id="35" name="ZoneTexte 34"/>
          <p:cNvSpPr txBox="1"/>
          <p:nvPr/>
        </p:nvSpPr>
        <p:spPr>
          <a:xfrm>
            <a:off x="2071670" y="5539103"/>
            <a:ext cx="57150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fr-FR" dirty="0" smtClean="0">
                <a:solidFill>
                  <a:srgbClr val="0070C0"/>
                </a:solidFill>
              </a:rPr>
              <a:t>Conclusion </a:t>
            </a:r>
            <a:endParaRPr lang="fr-FR" dirty="0">
              <a:solidFill>
                <a:srgbClr val="0070C0"/>
              </a:solidFill>
            </a:endParaRPr>
          </a:p>
        </p:txBody>
      </p:sp>
      <p:sp>
        <p:nvSpPr>
          <p:cNvPr id="36" name="ZoneTexte 35"/>
          <p:cNvSpPr txBox="1"/>
          <p:nvPr/>
        </p:nvSpPr>
        <p:spPr>
          <a:xfrm>
            <a:off x="2357422" y="4857760"/>
            <a:ext cx="57150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fr-FR" dirty="0" smtClean="0">
                <a:solidFill>
                  <a:srgbClr val="0070C0"/>
                </a:solidFill>
              </a:rPr>
              <a:t>Concevoir un </a:t>
            </a:r>
            <a:r>
              <a:rPr lang="fr-FR" dirty="0" err="1" smtClean="0">
                <a:solidFill>
                  <a:srgbClr val="0070C0"/>
                </a:solidFill>
              </a:rPr>
              <a:t>datawarehouse</a:t>
            </a:r>
            <a:endParaRPr lang="fr-FR" dirty="0">
              <a:solidFill>
                <a:srgbClr val="0070C0"/>
              </a:solidFill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2517591" y="2357430"/>
            <a:ext cx="410881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fr-FR" dirty="0" smtClean="0">
                <a:solidFill>
                  <a:srgbClr val="0070C0"/>
                </a:solidFill>
              </a:rPr>
              <a:t>Pourquoi le </a:t>
            </a:r>
            <a:r>
              <a:rPr lang="fr-FR" dirty="0" err="1" smtClean="0">
                <a:solidFill>
                  <a:srgbClr val="0070C0"/>
                </a:solidFill>
              </a:rPr>
              <a:t>datawarehouse</a:t>
            </a:r>
            <a:r>
              <a:rPr lang="fr-FR" dirty="0" smtClean="0">
                <a:solidFill>
                  <a:srgbClr val="0070C0"/>
                </a:solidFill>
              </a:rPr>
              <a:t>?</a:t>
            </a:r>
            <a:endParaRPr lang="fr-FR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3"/>
          <p:cNvSpPr txBox="1">
            <a:spLocks noChangeArrowheads="1"/>
          </p:cNvSpPr>
          <p:nvPr/>
        </p:nvSpPr>
        <p:spPr bwMode="auto">
          <a:xfrm>
            <a:off x="6299237" y="2824146"/>
            <a:ext cx="171608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 sz="2000" dirty="0">
                <a:latin typeface="Tahoma" pitchFamily="34" charset="0"/>
              </a:rPr>
              <a:t>- W.H. </a:t>
            </a:r>
            <a:r>
              <a:rPr lang="en-US" sz="2000" dirty="0" err="1">
                <a:latin typeface="Tahoma" pitchFamily="34" charset="0"/>
              </a:rPr>
              <a:t>Inmon</a:t>
            </a:r>
            <a:endParaRPr lang="en-US" sz="2000" dirty="0">
              <a:latin typeface="Tahoma" pitchFamily="34" charset="0"/>
            </a:endParaRPr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1879637" y="1071546"/>
            <a:ext cx="6858000" cy="162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lnSpc>
                <a:spcPct val="140000"/>
              </a:lnSpc>
              <a:spcBef>
                <a:spcPts val="500"/>
              </a:spcBef>
              <a:spcAft>
                <a:spcPts val="500"/>
              </a:spcAft>
            </a:pPr>
            <a:r>
              <a:rPr lang="en-US" sz="2400" dirty="0"/>
              <a:t>“A </a:t>
            </a:r>
            <a:r>
              <a:rPr lang="en-US" sz="2400" dirty="0">
                <a:solidFill>
                  <a:srgbClr val="FF0000"/>
                </a:solidFill>
              </a:rPr>
              <a:t>subject-oriented</a:t>
            </a:r>
            <a:r>
              <a:rPr lang="en-US" sz="2400" dirty="0"/>
              <a:t>, </a:t>
            </a:r>
            <a:r>
              <a:rPr lang="en-US" sz="2400" dirty="0">
                <a:solidFill>
                  <a:srgbClr val="FF0000"/>
                </a:solidFill>
              </a:rPr>
              <a:t>integrated</a:t>
            </a:r>
            <a:r>
              <a:rPr lang="en-US" sz="2400" dirty="0"/>
              <a:t>, </a:t>
            </a:r>
            <a:r>
              <a:rPr lang="en-US" sz="2400" dirty="0">
                <a:solidFill>
                  <a:srgbClr val="FF0000"/>
                </a:solidFill>
              </a:rPr>
              <a:t>time-variant</a:t>
            </a:r>
            <a:r>
              <a:rPr lang="en-US" sz="2400" dirty="0"/>
              <a:t> and </a:t>
            </a:r>
            <a:r>
              <a:rPr lang="en-US" sz="2400" dirty="0">
                <a:solidFill>
                  <a:srgbClr val="FF0000"/>
                </a:solidFill>
              </a:rPr>
              <a:t>non-volatile</a:t>
            </a:r>
            <a:r>
              <a:rPr lang="en-US" sz="2400" dirty="0"/>
              <a:t> collection of data in support of management's decision making process”</a:t>
            </a:r>
          </a:p>
        </p:txBody>
      </p:sp>
      <p:pic>
        <p:nvPicPr>
          <p:cNvPr id="6" name="Picture 5" descr="j0233536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214810" y="2928934"/>
            <a:ext cx="1425575" cy="1524000"/>
          </a:xfrm>
          <a:noFill/>
          <a:ln/>
        </p:spPr>
      </p:pic>
      <p:sp>
        <p:nvSpPr>
          <p:cNvPr id="7" name="Text Box 6"/>
          <p:cNvSpPr txBox="1">
            <a:spLocks noChangeArrowheads="1"/>
          </p:cNvSpPr>
          <p:nvPr/>
        </p:nvSpPr>
        <p:spPr bwMode="auto">
          <a:xfrm>
            <a:off x="6375437" y="5581648"/>
            <a:ext cx="19081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 sz="2000" dirty="0"/>
              <a:t>- Ralph Kimball</a:t>
            </a:r>
          </a:p>
        </p:txBody>
      </p:sp>
      <p:sp>
        <p:nvSpPr>
          <p:cNvPr id="8" name="Text Box 7"/>
          <p:cNvSpPr txBox="1">
            <a:spLocks noChangeArrowheads="1"/>
          </p:cNvSpPr>
          <p:nvPr/>
        </p:nvSpPr>
        <p:spPr bwMode="auto">
          <a:xfrm>
            <a:off x="2108237" y="4667248"/>
            <a:ext cx="58674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spcBef>
                <a:spcPts val="500"/>
              </a:spcBef>
              <a:spcAft>
                <a:spcPts val="500"/>
              </a:spcAft>
            </a:pPr>
            <a:r>
              <a:rPr lang="en-US" sz="2400"/>
              <a:t>“A </a:t>
            </a:r>
            <a:r>
              <a:rPr lang="en-US" sz="2400">
                <a:solidFill>
                  <a:srgbClr val="FF0000"/>
                </a:solidFill>
              </a:rPr>
              <a:t>copy of transaction data</a:t>
            </a:r>
            <a:r>
              <a:rPr lang="en-US" sz="2400"/>
              <a:t>, specifically structured for </a:t>
            </a:r>
            <a:r>
              <a:rPr lang="en-US" sz="2400">
                <a:solidFill>
                  <a:srgbClr val="FF0000"/>
                </a:solidFill>
              </a:rPr>
              <a:t>query and analysis</a:t>
            </a:r>
            <a:r>
              <a:rPr lang="en-US" sz="2400"/>
              <a:t>”</a:t>
            </a:r>
          </a:p>
        </p:txBody>
      </p:sp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406" y="571480"/>
            <a:ext cx="1609725" cy="223837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/>
            <a:tailEnd/>
          </a:ln>
          <a:effectLst/>
        </p:spPr>
      </p:pic>
      <p:sp>
        <p:nvSpPr>
          <p:cNvPr id="10" name="Rectangle 4"/>
          <p:cNvSpPr>
            <a:spLocks noGrp="1" noChangeArrowheads="1"/>
          </p:cNvSpPr>
          <p:nvPr>
            <p:ph type="title"/>
          </p:nvPr>
        </p:nvSpPr>
        <p:spPr>
          <a:xfrm>
            <a:off x="71406" y="38100"/>
            <a:ext cx="8686800" cy="533400"/>
          </a:xfrm>
        </p:spPr>
        <p:txBody>
          <a:bodyPr/>
          <a:lstStyle/>
          <a:p>
            <a:r>
              <a:rPr lang="fr-FR" sz="4000" dirty="0" smtClean="0"/>
              <a:t>Définition du </a:t>
            </a:r>
            <a:r>
              <a:rPr lang="fr-FR" sz="4000" dirty="0" err="1" smtClean="0"/>
              <a:t>datawarehouse</a:t>
            </a:r>
            <a:endParaRPr lang="fr-FR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sz="4000" dirty="0" smtClean="0"/>
              <a:t>Présentation du </a:t>
            </a:r>
            <a:r>
              <a:rPr lang="fr-FR" sz="4000" dirty="0" err="1" smtClean="0"/>
              <a:t>datawarehouse</a:t>
            </a:r>
            <a:endParaRPr lang="fr-FR" sz="4000" dirty="0"/>
          </a:p>
        </p:txBody>
      </p:sp>
      <p:sp>
        <p:nvSpPr>
          <p:cNvPr id="4" name="ZoneTexte 3"/>
          <p:cNvSpPr txBox="1"/>
          <p:nvPr/>
        </p:nvSpPr>
        <p:spPr>
          <a:xfrm>
            <a:off x="2143108" y="928670"/>
            <a:ext cx="50720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>
                <a:solidFill>
                  <a:srgbClr val="002060"/>
                </a:solidFill>
              </a:rPr>
              <a:t>Data </a:t>
            </a:r>
            <a:r>
              <a:rPr lang="fr-FR" dirty="0" err="1" smtClean="0">
                <a:solidFill>
                  <a:srgbClr val="002060"/>
                </a:solidFill>
              </a:rPr>
              <a:t>warehouse</a:t>
            </a:r>
            <a:endParaRPr lang="fr-FR" dirty="0">
              <a:solidFill>
                <a:srgbClr val="002060"/>
              </a:solidFill>
            </a:endParaRPr>
          </a:p>
        </p:txBody>
      </p:sp>
      <p:sp>
        <p:nvSpPr>
          <p:cNvPr id="5" name="Flèche courbée vers la gauche 4"/>
          <p:cNvSpPr/>
          <p:nvPr/>
        </p:nvSpPr>
        <p:spPr bwMode="auto">
          <a:xfrm>
            <a:off x="6143636" y="1428736"/>
            <a:ext cx="857256" cy="1214446"/>
          </a:xfrm>
          <a:prstGeom prst="curvedLeftArrow">
            <a:avLst/>
          </a:prstGeom>
          <a:gradFill rotWithShape="1">
            <a:gsLst>
              <a:gs pos="0">
                <a:schemeClr val="bg2">
                  <a:gamma/>
                  <a:tint val="26667"/>
                  <a:invGamma/>
                </a:schemeClr>
              </a:gs>
              <a:gs pos="100000">
                <a:schemeClr val="bg2">
                  <a:alpha val="14999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7" name="Flèche courbée vers la droite 6"/>
          <p:cNvSpPr/>
          <p:nvPr/>
        </p:nvSpPr>
        <p:spPr bwMode="auto">
          <a:xfrm>
            <a:off x="2571736" y="1500174"/>
            <a:ext cx="857256" cy="1071570"/>
          </a:xfrm>
          <a:prstGeom prst="curvedRightArrow">
            <a:avLst/>
          </a:prstGeom>
          <a:gradFill rotWithShape="1">
            <a:gsLst>
              <a:gs pos="0">
                <a:schemeClr val="bg2">
                  <a:gamma/>
                  <a:tint val="26667"/>
                  <a:invGamma/>
                </a:schemeClr>
              </a:gs>
              <a:gs pos="100000">
                <a:schemeClr val="bg2">
                  <a:alpha val="14999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428760" y="3071810"/>
            <a:ext cx="635795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buFont typeface="Arial" pitchFamily="34" charset="0"/>
              <a:buChar char="•"/>
            </a:pPr>
            <a:r>
              <a:rPr lang="fr-FR" sz="1600" dirty="0" smtClean="0"/>
              <a:t>Ensemble </a:t>
            </a:r>
            <a:r>
              <a:rPr lang="fr-FR" sz="1600" dirty="0"/>
              <a:t>de données </a:t>
            </a:r>
            <a:r>
              <a:rPr lang="fr-FR" sz="1600" b="1" dirty="0" err="1"/>
              <a:t>historisées</a:t>
            </a:r>
            <a:r>
              <a:rPr lang="fr-FR" sz="1600" dirty="0"/>
              <a:t> variant dans le temps, </a:t>
            </a:r>
            <a:r>
              <a:rPr lang="fr-FR" sz="1600" dirty="0">
                <a:solidFill>
                  <a:srgbClr val="0070C0"/>
                </a:solidFill>
              </a:rPr>
              <a:t>organisé </a:t>
            </a:r>
            <a:r>
              <a:rPr lang="fr-FR" sz="1600" dirty="0"/>
              <a:t>par sujets, </a:t>
            </a:r>
            <a:r>
              <a:rPr lang="fr-FR" sz="1600" dirty="0">
                <a:solidFill>
                  <a:srgbClr val="0070C0"/>
                </a:solidFill>
              </a:rPr>
              <a:t>consolidé</a:t>
            </a:r>
            <a:r>
              <a:rPr lang="fr-FR" sz="1600" dirty="0"/>
              <a:t> dans une base de données unique, </a:t>
            </a:r>
            <a:r>
              <a:rPr lang="fr-FR" sz="1600" dirty="0">
                <a:solidFill>
                  <a:srgbClr val="0070C0"/>
                </a:solidFill>
              </a:rPr>
              <a:t>géré</a:t>
            </a:r>
            <a:r>
              <a:rPr lang="fr-FR" sz="1600" dirty="0"/>
              <a:t> dans un environnement de stockage particulier, </a:t>
            </a:r>
            <a:r>
              <a:rPr lang="fr-FR" sz="1600" dirty="0">
                <a:solidFill>
                  <a:srgbClr val="0070C0"/>
                </a:solidFill>
              </a:rPr>
              <a:t>aidant </a:t>
            </a:r>
            <a:r>
              <a:rPr lang="fr-FR" sz="1600" dirty="0"/>
              <a:t>à la prise de décision dans </a:t>
            </a:r>
            <a:r>
              <a:rPr lang="fr-FR" sz="1600" dirty="0" smtClean="0"/>
              <a:t>l’entreprise.</a:t>
            </a:r>
            <a:endParaRPr lang="fr-FR" sz="1600" dirty="0"/>
          </a:p>
        </p:txBody>
      </p:sp>
      <p:sp>
        <p:nvSpPr>
          <p:cNvPr id="9" name="ZoneTexte 8"/>
          <p:cNvSpPr txBox="1"/>
          <p:nvPr/>
        </p:nvSpPr>
        <p:spPr>
          <a:xfrm>
            <a:off x="3428992" y="2214554"/>
            <a:ext cx="13573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>
                <a:solidFill>
                  <a:srgbClr val="0070C0"/>
                </a:solidFill>
              </a:rPr>
              <a:t>Donnée</a:t>
            </a:r>
            <a:endParaRPr lang="fr-FR" dirty="0">
              <a:solidFill>
                <a:srgbClr val="0070C0"/>
              </a:solidFill>
            </a:endParaRPr>
          </a:p>
        </p:txBody>
      </p:sp>
      <p:sp>
        <p:nvSpPr>
          <p:cNvPr id="10" name="ZoneTexte 9"/>
          <p:cNvSpPr txBox="1"/>
          <p:nvPr/>
        </p:nvSpPr>
        <p:spPr>
          <a:xfrm>
            <a:off x="4786314" y="2214554"/>
            <a:ext cx="13573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>
                <a:solidFill>
                  <a:srgbClr val="0070C0"/>
                </a:solidFill>
              </a:rPr>
              <a:t>entrepôt</a:t>
            </a:r>
            <a:endParaRPr lang="fr-FR" dirty="0">
              <a:solidFill>
                <a:srgbClr val="0070C0"/>
              </a:solidFill>
            </a:endParaRPr>
          </a:p>
        </p:txBody>
      </p:sp>
      <p:sp>
        <p:nvSpPr>
          <p:cNvPr id="11" name="ZoneTexte 10"/>
          <p:cNvSpPr txBox="1"/>
          <p:nvPr/>
        </p:nvSpPr>
        <p:spPr>
          <a:xfrm>
            <a:off x="1428728" y="4286256"/>
            <a:ext cx="6215106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fr-FR" sz="2000" dirty="0" smtClean="0">
                <a:solidFill>
                  <a:srgbClr val="0070C0"/>
                </a:solidFill>
              </a:rPr>
              <a:t>Trois fonctions essentielles :</a:t>
            </a:r>
          </a:p>
          <a:p>
            <a:pPr algn="l"/>
            <a:endParaRPr lang="fr-FR" sz="2000" dirty="0" smtClean="0">
              <a:solidFill>
                <a:srgbClr val="0070C0"/>
              </a:solidFill>
            </a:endParaRPr>
          </a:p>
          <a:p>
            <a:pPr lvl="1" algn="l">
              <a:buFont typeface="Arial" pitchFamily="34" charset="0"/>
              <a:buChar char="•"/>
            </a:pPr>
            <a:r>
              <a:rPr lang="fr-FR" sz="1800" dirty="0" smtClean="0"/>
              <a:t> Collecte et Chargement de données de bases existantes</a:t>
            </a:r>
          </a:p>
          <a:p>
            <a:pPr lvl="1" algn="l">
              <a:buFont typeface="Arial" pitchFamily="34" charset="0"/>
              <a:buChar char="•"/>
            </a:pPr>
            <a:r>
              <a:rPr lang="fr-FR" sz="1800" dirty="0" smtClean="0"/>
              <a:t>  Gestion des données dans l’entrepôt</a:t>
            </a:r>
          </a:p>
          <a:p>
            <a:pPr lvl="1" algn="l">
              <a:buFont typeface="Arial" pitchFamily="34" charset="0"/>
              <a:buChar char="•"/>
            </a:pPr>
            <a:r>
              <a:rPr lang="fr-FR" sz="1800" dirty="0" smtClean="0"/>
              <a:t>  Analyse des données pour la prise de décision</a:t>
            </a:r>
          </a:p>
          <a:p>
            <a:endParaRPr lang="fr-FR" sz="2800" dirty="0"/>
          </a:p>
        </p:txBody>
      </p:sp>
      <p:pic>
        <p:nvPicPr>
          <p:cNvPr id="168962" name="Picture 2" descr="http://interviewpenguin.com/wp-content/uploads/2011/09/olap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857232"/>
            <a:ext cx="2058971" cy="19288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6" presetClass="emph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4" dur="2000" fill="hold"/>
                                        <p:tgtEl>
                                          <p:spTgt spid="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xit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1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6" dur="5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1" dur="500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1"/>
      <p:bldP spid="8" grpId="2"/>
      <p:bldP spid="8" grpId="3"/>
      <p:bldP spid="9" grpId="0"/>
      <p:bldP spid="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333500" y="1704975"/>
            <a:ext cx="7596218" cy="3165475"/>
          </a:xfrm>
        </p:spPr>
        <p:txBody>
          <a:bodyPr/>
          <a:lstStyle/>
          <a:p>
            <a:r>
              <a:rPr lang="fr-FR" sz="3600" dirty="0" smtClean="0">
                <a:cs typeface="Times New Roman" pitchFamily="18" charset="0"/>
              </a:rPr>
              <a:t>Buts</a:t>
            </a:r>
          </a:p>
          <a:p>
            <a:r>
              <a:rPr lang="fr-FR" sz="3600" dirty="0" smtClean="0">
                <a:cs typeface="Times New Roman" pitchFamily="18" charset="0"/>
              </a:rPr>
              <a:t>Structure</a:t>
            </a:r>
          </a:p>
          <a:p>
            <a:r>
              <a:rPr lang="fr-FR" sz="3600" dirty="0" smtClean="0">
                <a:cs typeface="Times New Roman" pitchFamily="18" charset="0"/>
              </a:rPr>
              <a:t>Taille</a:t>
            </a:r>
          </a:p>
          <a:p>
            <a:r>
              <a:rPr lang="fr-FR" sz="3600" dirty="0" smtClean="0">
                <a:cs typeface="Times New Roman" pitchFamily="18" charset="0"/>
              </a:rPr>
              <a:t>Optimisation de la performance</a:t>
            </a:r>
          </a:p>
          <a:p>
            <a:r>
              <a:rPr lang="fr-FR" sz="3600" dirty="0" smtClean="0">
                <a:cs typeface="Times New Roman" pitchFamily="18" charset="0"/>
              </a:rPr>
              <a:t>Technologies utilisées</a:t>
            </a:r>
            <a:endParaRPr lang="fr-FR" sz="3600" dirty="0" smtClean="0"/>
          </a:p>
          <a:p>
            <a:pPr>
              <a:lnSpc>
                <a:spcPct val="80000"/>
              </a:lnSpc>
            </a:pPr>
            <a:endParaRPr lang="fr-FR" sz="3600" dirty="0"/>
          </a:p>
        </p:txBody>
      </p:sp>
      <p:sp>
        <p:nvSpPr>
          <p:cNvPr id="1741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sz="4000" dirty="0" smtClean="0"/>
              <a:t>En quoi diffère un data </a:t>
            </a:r>
            <a:r>
              <a:rPr lang="fr-FR" sz="4000" dirty="0" err="1" smtClean="0"/>
              <a:t>warehouse</a:t>
            </a:r>
            <a:r>
              <a:rPr lang="fr-FR" sz="4000" dirty="0" smtClean="0"/>
              <a:t>?</a:t>
            </a:r>
            <a:endParaRPr lang="fr-FR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 err="1" smtClean="0"/>
              <a:t>Comparaison</a:t>
            </a:r>
            <a:r>
              <a:rPr lang="en-US" sz="3200" dirty="0" smtClean="0"/>
              <a:t> des types de bases de </a:t>
            </a:r>
            <a:r>
              <a:rPr lang="en-US" sz="3200" dirty="0" err="1" smtClean="0"/>
              <a:t>données</a:t>
            </a:r>
            <a:endParaRPr lang="ru-RU" sz="3200" dirty="0"/>
          </a:p>
        </p:txBody>
      </p:sp>
      <p:graphicFrame>
        <p:nvGraphicFramePr>
          <p:cNvPr id="5" name="Group 2"/>
          <p:cNvGraphicFramePr>
            <a:graphicFrameLocks/>
          </p:cNvGraphicFramePr>
          <p:nvPr/>
        </p:nvGraphicFramePr>
        <p:xfrm>
          <a:off x="1357290" y="714357"/>
          <a:ext cx="7500990" cy="5849819"/>
        </p:xfrm>
        <a:graphic>
          <a:graphicData uri="http://schemas.openxmlformats.org/drawingml/2006/table">
            <a:tbl>
              <a:tblPr>
                <a:tableStyleId>{35758FB7-9AC5-4552-8A53-C91805E547FA}</a:tableStyleId>
              </a:tblPr>
              <a:tblGrid>
                <a:gridCol w="3750495"/>
                <a:gridCol w="3750495"/>
              </a:tblGrid>
              <a:tr h="64294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15000"/>
                        </a:spcBef>
                        <a:spcAft>
                          <a:spcPct val="0"/>
                        </a:spcAft>
                        <a:buClr>
                          <a:srgbClr val="074789"/>
                        </a:buClr>
                        <a:buSzPct val="70000"/>
                        <a:buFont typeface="Monotype Sorts" pitchFamily="2" charset="2"/>
                        <a:buNone/>
                        <a:tabLst/>
                      </a:pPr>
                      <a:r>
                        <a:rPr kumimoji="0" lang="fr-FR" sz="2800" u="none" strike="noStrike" cap="none" normalizeH="0" baseline="0" noProof="0" dirty="0" smtClean="0">
                          <a:ln>
                            <a:noFill/>
                          </a:ln>
                          <a:effectLst/>
                        </a:rPr>
                        <a:t>Data </a:t>
                      </a:r>
                      <a:r>
                        <a:rPr kumimoji="0" lang="fr-FR" sz="2800" u="none" strike="noStrike" cap="none" normalizeH="0" baseline="0" noProof="0" dirty="0" err="1" smtClean="0">
                          <a:ln>
                            <a:noFill/>
                          </a:ln>
                          <a:effectLst/>
                        </a:rPr>
                        <a:t>warehouse</a:t>
                      </a:r>
                      <a:endParaRPr kumimoji="0" lang="fr-FR" sz="2800" b="1" i="0" u="none" strike="noStrike" cap="none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15000"/>
                        </a:spcBef>
                        <a:spcAft>
                          <a:spcPct val="0"/>
                        </a:spcAft>
                        <a:buClr>
                          <a:srgbClr val="074789"/>
                        </a:buClr>
                        <a:buSzPct val="70000"/>
                        <a:buFont typeface="Monotype Sorts" pitchFamily="2" charset="2"/>
                        <a:buNone/>
                        <a:tabLst/>
                      </a:pPr>
                      <a:r>
                        <a:rPr kumimoji="0" lang="fr-FR" sz="2800" b="0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cs typeface="+mn-cs"/>
                        </a:rPr>
                        <a:t>Système opérationnel</a:t>
                      </a:r>
                      <a:endParaRPr kumimoji="0" lang="fr-FR" sz="2800" b="1" i="0" u="none" strike="noStrike" cap="none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</a:tr>
              <a:tr h="6838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15000"/>
                        </a:spcBef>
                        <a:spcAft>
                          <a:spcPct val="0"/>
                        </a:spcAft>
                        <a:buClr>
                          <a:srgbClr val="074789"/>
                        </a:buClr>
                        <a:buSzPct val="70000"/>
                        <a:buFont typeface="Monotype Sorts" pitchFamily="2" charset="2"/>
                        <a:buNone/>
                        <a:tabLst/>
                      </a:pPr>
                      <a:r>
                        <a:rPr kumimoji="0" lang="fr-FR" sz="2000" u="none" strike="noStrike" cap="none" normalizeH="0" baseline="0" noProof="0" smtClean="0">
                          <a:ln>
                            <a:noFill/>
                          </a:ln>
                          <a:effectLst/>
                        </a:rPr>
                        <a:t>Données orientées sujet</a:t>
                      </a:r>
                      <a:endParaRPr kumimoji="0" lang="fr-FR" sz="2000" b="0" i="0" u="none" strike="noStrike" cap="none" normalizeH="0" baseline="0" noProof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15000"/>
                        </a:spcBef>
                        <a:spcAft>
                          <a:spcPct val="0"/>
                        </a:spcAft>
                        <a:buClr>
                          <a:srgbClr val="074789"/>
                        </a:buClr>
                        <a:buSzPct val="70000"/>
                        <a:buFont typeface="Monotype Sorts" pitchFamily="2" charset="2"/>
                        <a:buNone/>
                        <a:tabLst/>
                      </a:pPr>
                      <a:r>
                        <a:rPr kumimoji="0" lang="fr-FR" sz="2000" u="none" strike="noStrike" cap="none" normalizeH="0" baseline="0" noProof="0" smtClean="0">
                          <a:ln>
                            <a:noFill/>
                          </a:ln>
                          <a:effectLst/>
                        </a:rPr>
                        <a:t>Données transactionnelles</a:t>
                      </a:r>
                      <a:endParaRPr kumimoji="0" lang="fr-FR" sz="2000" b="0" i="0" u="none" strike="noStrike" cap="none" normalizeH="0" baseline="0" noProof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</a:tr>
              <a:tr h="85105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15000"/>
                        </a:spcBef>
                        <a:spcAft>
                          <a:spcPct val="0"/>
                        </a:spcAft>
                        <a:buClr>
                          <a:srgbClr val="074789"/>
                        </a:buClr>
                        <a:buSzPct val="70000"/>
                        <a:buFont typeface="Monotype Sorts" pitchFamily="2" charset="2"/>
                        <a:buNone/>
                        <a:tabLst/>
                      </a:pPr>
                      <a:r>
                        <a:rPr kumimoji="0" lang="fr-FR" sz="2000" u="none" strike="noStrike" cap="none" normalizeH="0" baseline="0" noProof="0" smtClean="0">
                          <a:ln>
                            <a:noFill/>
                          </a:ln>
                          <a:effectLst/>
                        </a:rPr>
                        <a:t>Large (centaine de GB jusqu’à plusieurs TB)</a:t>
                      </a:r>
                      <a:endParaRPr kumimoji="0" lang="fr-FR" sz="2000" b="0" i="0" u="none" strike="noStrike" cap="none" normalizeH="0" baseline="0" noProof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15000"/>
                        </a:spcBef>
                        <a:spcAft>
                          <a:spcPct val="0"/>
                        </a:spcAft>
                        <a:buClr>
                          <a:srgbClr val="074789"/>
                        </a:buClr>
                        <a:buSzPct val="70000"/>
                        <a:buFont typeface="Monotype Sorts" pitchFamily="2" charset="2"/>
                        <a:buNone/>
                        <a:tabLst/>
                      </a:pPr>
                      <a:r>
                        <a:rPr kumimoji="0" lang="fr-FR" sz="2000" u="none" strike="noStrike" cap="none" normalizeH="0" baseline="0" noProof="0" smtClean="0">
                          <a:ln>
                            <a:noFill/>
                          </a:ln>
                          <a:effectLst/>
                        </a:rPr>
                        <a:t>Petit (MB jusqu’à plusieurs GB)</a:t>
                      </a:r>
                      <a:endParaRPr kumimoji="0" lang="fr-FR" sz="2000" b="0" i="0" u="none" strike="noStrike" cap="none" normalizeH="0" baseline="0" noProof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</a:tr>
              <a:tr h="6838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15000"/>
                        </a:spcBef>
                        <a:spcAft>
                          <a:spcPct val="0"/>
                        </a:spcAft>
                        <a:buClr>
                          <a:srgbClr val="074789"/>
                        </a:buClr>
                        <a:buSzPct val="70000"/>
                        <a:buFont typeface="Monotype Sorts" pitchFamily="2" charset="2"/>
                        <a:buNone/>
                        <a:tabLst/>
                      </a:pPr>
                      <a:r>
                        <a:rPr kumimoji="0" lang="fr-FR" sz="2000" u="none" strike="noStrike" cap="none" normalizeH="0" baseline="0" noProof="0" smtClean="0">
                          <a:ln>
                            <a:noFill/>
                          </a:ln>
                          <a:effectLst/>
                        </a:rPr>
                        <a:t>Données historisées (non volatile)</a:t>
                      </a:r>
                      <a:endParaRPr kumimoji="0" lang="fr-FR" sz="2000" b="0" i="0" u="none" strike="noStrike" cap="none" normalizeH="0" baseline="0" noProof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15000"/>
                        </a:spcBef>
                        <a:spcAft>
                          <a:spcPct val="0"/>
                        </a:spcAft>
                        <a:buClr>
                          <a:srgbClr val="074789"/>
                        </a:buClr>
                        <a:buSzPct val="70000"/>
                        <a:buFont typeface="Monotype Sorts" pitchFamily="2" charset="2"/>
                        <a:buNone/>
                        <a:tabLst/>
                      </a:pPr>
                      <a:r>
                        <a:rPr kumimoji="0" lang="fr-FR" sz="2000" u="none" strike="noStrike" cap="none" normalizeH="0" baseline="0" noProof="0" dirty="0" smtClean="0">
                          <a:ln>
                            <a:noFill/>
                          </a:ln>
                          <a:effectLst/>
                        </a:rPr>
                        <a:t>Données courantes</a:t>
                      </a:r>
                      <a:endParaRPr kumimoji="0" lang="fr-FR" sz="20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</a:tr>
              <a:tr h="93637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15000"/>
                        </a:spcBef>
                        <a:spcAft>
                          <a:spcPct val="0"/>
                        </a:spcAft>
                        <a:buClr>
                          <a:srgbClr val="074789"/>
                        </a:buClr>
                        <a:buSzPct val="70000"/>
                        <a:buFont typeface="Monotype Sorts" pitchFamily="2" charset="2"/>
                        <a:buNone/>
                        <a:tabLst/>
                      </a:pPr>
                      <a:r>
                        <a:rPr kumimoji="0" lang="fr-FR" sz="2000" u="none" strike="noStrike" cap="none" normalizeH="0" baseline="0" noProof="0" smtClean="0">
                          <a:ln>
                            <a:noFill/>
                          </a:ln>
                          <a:effectLst/>
                        </a:rPr>
                        <a:t>Structure de table dénormalisée (few tables, many columns per table)</a:t>
                      </a:r>
                      <a:endParaRPr kumimoji="0" lang="fr-FR" sz="2000" b="0" i="0" u="none" strike="noStrike" cap="none" normalizeH="0" baseline="0" noProof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15000"/>
                        </a:spcBef>
                        <a:spcAft>
                          <a:spcPct val="0"/>
                        </a:spcAft>
                        <a:buClr>
                          <a:srgbClr val="074789"/>
                        </a:buClr>
                        <a:buSzPct val="70000"/>
                        <a:buFont typeface="Monotype Sorts" pitchFamily="2" charset="2"/>
                        <a:buNone/>
                        <a:tabLst/>
                      </a:pPr>
                      <a:r>
                        <a:rPr kumimoji="0" lang="fr-FR" sz="2000" u="none" strike="noStrike" cap="none" normalizeH="0" baseline="0" noProof="0" smtClean="0">
                          <a:ln>
                            <a:noFill/>
                          </a:ln>
                          <a:effectLst/>
                        </a:rPr>
                        <a:t>Structure de table normalisée(many tables, few columns per table)</a:t>
                      </a:r>
                      <a:endParaRPr kumimoji="0" lang="fr-FR" sz="2000" b="0" i="0" u="none" strike="noStrike" cap="none" normalizeH="0" baseline="0" noProof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</a:tr>
              <a:tr h="6838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15000"/>
                        </a:spcBef>
                        <a:spcAft>
                          <a:spcPct val="0"/>
                        </a:spcAft>
                        <a:buClr>
                          <a:srgbClr val="074789"/>
                        </a:buClr>
                        <a:buSzPct val="70000"/>
                        <a:buFont typeface="Monotype Sorts" pitchFamily="2" charset="2"/>
                        <a:buNone/>
                        <a:tabLst/>
                      </a:pPr>
                      <a:r>
                        <a:rPr kumimoji="0" lang="fr-FR" sz="2000" u="none" strike="noStrike" cap="none" normalizeH="0" baseline="0" noProof="0" smtClean="0">
                          <a:ln>
                            <a:noFill/>
                          </a:ln>
                          <a:effectLst/>
                        </a:rPr>
                        <a:t>Batch updates</a:t>
                      </a:r>
                      <a:endParaRPr kumimoji="0" lang="fr-FR" sz="2000" b="0" i="0" u="none" strike="noStrike" cap="none" normalizeH="0" baseline="0" noProof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15000"/>
                        </a:spcBef>
                        <a:spcAft>
                          <a:spcPct val="0"/>
                        </a:spcAft>
                        <a:buClr>
                          <a:srgbClr val="074789"/>
                        </a:buClr>
                        <a:buSzPct val="70000"/>
                        <a:buFont typeface="Monotype Sorts" pitchFamily="2" charset="2"/>
                        <a:buNone/>
                        <a:tabLst/>
                      </a:pPr>
                      <a:r>
                        <a:rPr kumimoji="0" lang="fr-FR" sz="2000" u="none" strike="noStrike" cap="none" normalizeH="0" baseline="0" noProof="0" smtClean="0">
                          <a:ln>
                            <a:noFill/>
                          </a:ln>
                          <a:effectLst/>
                        </a:rPr>
                        <a:t>Continuous updates</a:t>
                      </a:r>
                      <a:endParaRPr kumimoji="0" lang="fr-FR" sz="2000" b="0" i="0" u="none" strike="noStrike" cap="none" normalizeH="0" baseline="0" noProof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</a:tr>
              <a:tr h="6838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15000"/>
                        </a:spcBef>
                        <a:spcAft>
                          <a:spcPct val="0"/>
                        </a:spcAft>
                        <a:buClr>
                          <a:srgbClr val="074789"/>
                        </a:buClr>
                        <a:buSzPct val="70000"/>
                        <a:buFont typeface="Monotype Sorts" pitchFamily="2" charset="2"/>
                        <a:buNone/>
                        <a:tabLst/>
                      </a:pPr>
                      <a:r>
                        <a:rPr kumimoji="0" lang="fr-FR" sz="2000" u="none" strike="noStrike" cap="none" normalizeH="0" baseline="0" noProof="0" smtClean="0">
                          <a:ln>
                            <a:noFill/>
                          </a:ln>
                          <a:effectLst/>
                        </a:rPr>
                        <a:t>Requête trés complexe</a:t>
                      </a:r>
                      <a:endParaRPr kumimoji="0" lang="fr-FR" sz="2000" b="0" i="0" u="none" strike="noStrike" cap="none" normalizeH="0" baseline="0" noProof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15000"/>
                        </a:spcBef>
                        <a:spcAft>
                          <a:spcPct val="0"/>
                        </a:spcAft>
                        <a:buClr>
                          <a:srgbClr val="074789"/>
                        </a:buClr>
                        <a:buSzPct val="70000"/>
                        <a:buFont typeface="Monotype Sorts" pitchFamily="2" charset="2"/>
                        <a:buNone/>
                        <a:tabLst/>
                      </a:pPr>
                      <a:r>
                        <a:rPr kumimoji="0" lang="fr-FR" sz="2000" u="none" strike="noStrike" cap="none" normalizeH="0" baseline="0" noProof="0" smtClean="0">
                          <a:ln>
                            <a:noFill/>
                          </a:ln>
                          <a:effectLst/>
                        </a:rPr>
                        <a:t>Simple à complexe requête</a:t>
                      </a:r>
                      <a:endParaRPr kumimoji="0" lang="fr-FR" sz="2000" b="0" i="0" u="none" strike="noStrike" cap="none" normalizeH="0" baseline="0" noProof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</a:tr>
              <a:tr h="6838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15000"/>
                        </a:spcBef>
                        <a:spcAft>
                          <a:spcPct val="0"/>
                        </a:spcAft>
                        <a:buClr>
                          <a:srgbClr val="074789"/>
                        </a:buClr>
                        <a:buSzPct val="70000"/>
                        <a:buFont typeface="Monotype Sorts" pitchFamily="2" charset="2"/>
                        <a:buNone/>
                        <a:tabLst/>
                      </a:pPr>
                      <a:r>
                        <a:rPr kumimoji="0" lang="fr-FR" sz="200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Décideur (Manager)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15000"/>
                        </a:spcBef>
                        <a:spcAft>
                          <a:spcPct val="0"/>
                        </a:spcAft>
                        <a:buClr>
                          <a:srgbClr val="074789"/>
                        </a:buClr>
                        <a:buSzPct val="70000"/>
                        <a:buFont typeface="Monotype Sorts" pitchFamily="2" charset="2"/>
                        <a:buNone/>
                        <a:tabLst/>
                      </a:pPr>
                      <a:r>
                        <a:rPr kumimoji="0" lang="fr-FR" sz="200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Utilisateur normal</a:t>
                      </a:r>
                    </a:p>
                  </a:txBody>
                  <a:tcPr horzOverflow="overflow"/>
                </a:tc>
              </a:tr>
            </a:tbl>
          </a:graphicData>
        </a:graphic>
      </p:graphicFrame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sz="4000" dirty="0" smtClean="0"/>
              <a:t>Modélisation: Différences du Design</a:t>
            </a:r>
            <a:endParaRPr lang="ru-RU" sz="4000" dirty="0"/>
          </a:p>
        </p:txBody>
      </p:sp>
      <p:sp>
        <p:nvSpPr>
          <p:cNvPr id="4" name="Rectangle 1027"/>
          <p:cNvSpPr txBox="1">
            <a:spLocks noChangeArrowheads="1"/>
          </p:cNvSpPr>
          <p:nvPr/>
        </p:nvSpPr>
        <p:spPr bwMode="auto">
          <a:xfrm>
            <a:off x="5715008" y="5578475"/>
            <a:ext cx="2681318" cy="423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Monotype Sorts" pitchFamily="2" charset="2"/>
              <a:buNone/>
              <a:tabLst/>
              <a:defRPr/>
            </a:pPr>
            <a:r>
              <a:rPr lang="fr-FR" dirty="0" smtClean="0"/>
              <a:t>Schéma en étoile</a:t>
            </a:r>
            <a:endParaRPr lang="fr-FR" dirty="0"/>
          </a:p>
        </p:txBody>
      </p:sp>
      <p:graphicFrame>
        <p:nvGraphicFramePr>
          <p:cNvPr id="5" name="Object 1036"/>
          <p:cNvGraphicFramePr>
            <a:graphicFrameLocks noChangeAspect="1"/>
          </p:cNvGraphicFramePr>
          <p:nvPr/>
        </p:nvGraphicFramePr>
        <p:xfrm>
          <a:off x="5562600" y="2438400"/>
          <a:ext cx="2916238" cy="2247900"/>
        </p:xfrm>
        <a:graphic>
          <a:graphicData uri="http://schemas.openxmlformats.org/presentationml/2006/ole">
            <p:oleObj spid="_x0000_s198658" name="VISIO" r:id="rId4" imgW="5984280" imgH="4612680" progId="">
              <p:embed/>
            </p:oleObj>
          </a:graphicData>
        </a:graphic>
      </p:graphicFrame>
      <p:graphicFrame>
        <p:nvGraphicFramePr>
          <p:cNvPr id="6" name="Object 1037"/>
          <p:cNvGraphicFramePr>
            <a:graphicFrameLocks noChangeAspect="1"/>
          </p:cNvGraphicFramePr>
          <p:nvPr/>
        </p:nvGraphicFramePr>
        <p:xfrm>
          <a:off x="304800" y="1905000"/>
          <a:ext cx="3363913" cy="3487738"/>
        </p:xfrm>
        <a:graphic>
          <a:graphicData uri="http://schemas.openxmlformats.org/presentationml/2006/ole">
            <p:oleObj spid="_x0000_s198659" name="VISIO" r:id="rId5" imgW="6435360" imgH="6670080" progId="">
              <p:embed/>
            </p:oleObj>
          </a:graphicData>
        </a:graphic>
      </p:graphicFrame>
      <p:sp>
        <p:nvSpPr>
          <p:cNvPr id="7" name="Text Box 1039"/>
          <p:cNvSpPr txBox="1">
            <a:spLocks noChangeArrowheads="1"/>
          </p:cNvSpPr>
          <p:nvPr/>
        </p:nvSpPr>
        <p:spPr bwMode="auto">
          <a:xfrm>
            <a:off x="5867400" y="1447800"/>
            <a:ext cx="2205038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>
                <a:latin typeface="Times New Roman" pitchFamily="18" charset="0"/>
              </a:rPr>
              <a:t>Data Warehouse</a:t>
            </a:r>
          </a:p>
        </p:txBody>
      </p:sp>
      <p:sp>
        <p:nvSpPr>
          <p:cNvPr id="8" name="Text Box 1040"/>
          <p:cNvSpPr txBox="1">
            <a:spLocks noChangeArrowheads="1"/>
          </p:cNvSpPr>
          <p:nvPr/>
        </p:nvSpPr>
        <p:spPr bwMode="auto">
          <a:xfrm>
            <a:off x="609600" y="1371600"/>
            <a:ext cx="2908168" cy="46166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fr-FR" sz="2400" dirty="0" smtClean="0">
                <a:latin typeface="Times New Roman" pitchFamily="18" charset="0"/>
              </a:rPr>
              <a:t>Système Opérationnel</a:t>
            </a:r>
            <a:endParaRPr lang="fr-FR" sz="2400" dirty="0">
              <a:latin typeface="Times New Roman" pitchFamily="18" charset="0"/>
            </a:endParaRPr>
          </a:p>
        </p:txBody>
      </p:sp>
      <p:sp>
        <p:nvSpPr>
          <p:cNvPr id="9" name="Line 1043"/>
          <p:cNvSpPr>
            <a:spLocks noChangeShapeType="1"/>
          </p:cNvSpPr>
          <p:nvPr/>
        </p:nvSpPr>
        <p:spPr bwMode="auto">
          <a:xfrm>
            <a:off x="4572000" y="1600200"/>
            <a:ext cx="0" cy="4191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fr-FR"/>
          </a:p>
        </p:txBody>
      </p:sp>
      <p:sp>
        <p:nvSpPr>
          <p:cNvPr id="10" name="Rectangle 1044"/>
          <p:cNvSpPr>
            <a:spLocks noChangeArrowheads="1"/>
          </p:cNvSpPr>
          <p:nvPr/>
        </p:nvSpPr>
        <p:spPr bwMode="auto">
          <a:xfrm>
            <a:off x="1306514" y="5648344"/>
            <a:ext cx="2336792" cy="423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/>
          <a:lstStyle/>
          <a:p>
            <a:pPr marL="287338" indent="-287338" eaLnBrk="1" hangingPunct="1">
              <a:lnSpc>
                <a:spcPct val="90000"/>
              </a:lnSpc>
              <a:spcBef>
                <a:spcPct val="15000"/>
              </a:spcBef>
              <a:buClr>
                <a:srgbClr val="074789"/>
              </a:buClr>
              <a:buSzPct val="70000"/>
              <a:buFont typeface="Monotype Sorts" pitchFamily="2" charset="2"/>
              <a:buNone/>
            </a:pPr>
            <a:r>
              <a:rPr lang="fr-FR" sz="2400" dirty="0" smtClean="0"/>
              <a:t>ER Diagramme</a:t>
            </a:r>
            <a:endParaRPr lang="fr-FR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3108" y="2000240"/>
            <a:ext cx="4697523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ZoneTexte 6"/>
          <p:cNvSpPr txBox="1"/>
          <p:nvPr/>
        </p:nvSpPr>
        <p:spPr>
          <a:xfrm>
            <a:off x="-252536" y="836712"/>
            <a:ext cx="74888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fr-FR" dirty="0"/>
          </a:p>
        </p:txBody>
      </p:sp>
      <p:sp>
        <p:nvSpPr>
          <p:cNvPr id="8" name="Titre 1"/>
          <p:cNvSpPr txBox="1">
            <a:spLocks/>
          </p:cNvSpPr>
          <p:nvPr/>
        </p:nvSpPr>
        <p:spPr>
          <a:xfrm>
            <a:off x="0" y="0"/>
            <a:ext cx="9144000" cy="72547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3200" dirty="0">
                <a:latin typeface="+mj-lt"/>
                <a:ea typeface="+mj-ea"/>
                <a:cs typeface="+mj-cs"/>
              </a:rPr>
              <a:t>La technologie Data warehousing  :  Etat de l’art</a:t>
            </a:r>
          </a:p>
        </p:txBody>
      </p:sp>
      <p:sp>
        <p:nvSpPr>
          <p:cNvPr id="11" name="Rectangle 10"/>
          <p:cNvSpPr/>
          <p:nvPr/>
        </p:nvSpPr>
        <p:spPr>
          <a:xfrm>
            <a:off x="2786050" y="3286124"/>
            <a:ext cx="635795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v"/>
            </a:pPr>
            <a:endParaRPr lang="fr-FR" b="1" dirty="0" smtClean="0">
              <a:solidFill>
                <a:schemeClr val="dk1"/>
              </a:solidFill>
              <a:latin typeface="Garamond" pitchFamily="18" charset="0"/>
            </a:endParaRPr>
          </a:p>
        </p:txBody>
      </p:sp>
      <p:pic>
        <p:nvPicPr>
          <p:cNvPr id="12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00100" y="1357298"/>
            <a:ext cx="6858048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1928802"/>
            <a:ext cx="1885963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3357562"/>
            <a:ext cx="928662" cy="13133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" name="Picture 8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4929198"/>
            <a:ext cx="1143008" cy="16165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" name="Picture 9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357290" y="3286124"/>
            <a:ext cx="361950" cy="41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" name="Picture 10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19462978">
            <a:off x="866005" y="4043967"/>
            <a:ext cx="538687" cy="448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" name="Picture 11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17476086">
            <a:off x="1120145" y="4859405"/>
            <a:ext cx="428628" cy="3974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" name="Picture 1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857356" y="3286124"/>
            <a:ext cx="1357322" cy="18598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" name="Picture 15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643306" y="2643182"/>
            <a:ext cx="2168353" cy="288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1" name="Picture 16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429256" y="4071942"/>
            <a:ext cx="885825" cy="56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" name="Picture 17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286512" y="3857628"/>
            <a:ext cx="1009650" cy="86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3" name="Picture 16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 rot="19817599">
            <a:off x="7224804" y="3182933"/>
            <a:ext cx="885825" cy="56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4" name="Picture 16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143768" y="4143380"/>
            <a:ext cx="885825" cy="56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5" name="Picture 16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 rot="1152720">
            <a:off x="6925812" y="4844982"/>
            <a:ext cx="885825" cy="56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6" name="Picture 18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7646714" y="1571612"/>
            <a:ext cx="1497286" cy="15049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7" name="Picture 19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7929586" y="3500438"/>
            <a:ext cx="1214414" cy="14287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8" name="Picture 20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7643834" y="5072074"/>
            <a:ext cx="1500166" cy="14100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3" name="Espace réservé du numéro de diapositive 3"/>
          <p:cNvSpPr txBox="1">
            <a:spLocks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49A7FAE-F26F-4D99-B679-F4D2AEC48A31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fr-FR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54" name="Picture 13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3214678" y="4000504"/>
            <a:ext cx="857256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2" name="Rectangle 4"/>
          <p:cNvSpPr>
            <a:spLocks noGrp="1" noChangeArrowheads="1"/>
          </p:cNvSpPr>
          <p:nvPr>
            <p:ph type="title"/>
          </p:nvPr>
        </p:nvSpPr>
        <p:spPr>
          <a:xfrm>
            <a:off x="814422" y="38100"/>
            <a:ext cx="8686800" cy="533400"/>
          </a:xfrm>
        </p:spPr>
        <p:txBody>
          <a:bodyPr/>
          <a:lstStyle/>
          <a:p>
            <a:r>
              <a:rPr lang="en-US" sz="4000" dirty="0" smtClean="0"/>
              <a:t>Plan</a:t>
            </a:r>
            <a:endParaRPr lang="ru-RU" sz="4000" dirty="0"/>
          </a:p>
        </p:txBody>
      </p:sp>
      <p:sp>
        <p:nvSpPr>
          <p:cNvPr id="4" name="AutoShape 40"/>
          <p:cNvSpPr>
            <a:spLocks noChangeArrowheads="1"/>
          </p:cNvSpPr>
          <p:nvPr/>
        </p:nvSpPr>
        <p:spPr bwMode="auto">
          <a:xfrm flipH="1">
            <a:off x="865222" y="1627907"/>
            <a:ext cx="1187450" cy="4897437"/>
          </a:xfrm>
          <a:prstGeom prst="moon">
            <a:avLst>
              <a:gd name="adj" fmla="val 4676"/>
            </a:avLst>
          </a:prstGeom>
          <a:gradFill flip="none" rotWithShape="1">
            <a:gsLst>
              <a:gs pos="0">
                <a:schemeClr val="accent3">
                  <a:lumMod val="65000"/>
                </a:schemeClr>
              </a:gs>
              <a:gs pos="50000">
                <a:schemeClr val="tx1"/>
              </a:gs>
              <a:gs pos="100000">
                <a:schemeClr val="accent1"/>
              </a:gs>
            </a:gsLst>
            <a:lin ang="10800000" scaled="1"/>
            <a:tileRect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rtl="1" fontAlgn="auto">
              <a:spcBef>
                <a:spcPts val="0"/>
              </a:spcBef>
              <a:spcAft>
                <a:spcPts val="0"/>
              </a:spcAft>
              <a:defRPr/>
            </a:pPr>
            <a:endParaRPr lang="fr-FR" dirty="0">
              <a:solidFill>
                <a:srgbClr val="FF0000"/>
              </a:solidFill>
              <a:latin typeface="+mn-lt"/>
              <a:cs typeface="+mn-cs"/>
            </a:endParaRPr>
          </a:p>
        </p:txBody>
      </p:sp>
      <p:grpSp>
        <p:nvGrpSpPr>
          <p:cNvPr id="2" name="Group 14"/>
          <p:cNvGrpSpPr>
            <a:grpSpLocks/>
          </p:cNvGrpSpPr>
          <p:nvPr/>
        </p:nvGrpSpPr>
        <p:grpSpPr bwMode="auto">
          <a:xfrm>
            <a:off x="1119222" y="1710457"/>
            <a:ext cx="561975" cy="503237"/>
            <a:chOff x="1020" y="3022"/>
            <a:chExt cx="354" cy="317"/>
          </a:xfrm>
        </p:grpSpPr>
        <p:sp>
          <p:nvSpPr>
            <p:cNvPr id="6" name="Oval 8"/>
            <p:cNvSpPr>
              <a:spLocks noChangeArrowheads="1"/>
            </p:cNvSpPr>
            <p:nvPr/>
          </p:nvSpPr>
          <p:spPr bwMode="gray">
            <a:xfrm>
              <a:off x="1020" y="3022"/>
              <a:ext cx="354" cy="317"/>
            </a:xfrm>
            <a:prstGeom prst="ellipse">
              <a:avLst/>
            </a:prstGeom>
            <a:gradFill rotWithShape="1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 w="57150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rtl="1"/>
              <a:endParaRPr lang="fr-FR"/>
            </a:p>
          </p:txBody>
        </p:sp>
        <p:sp>
          <p:nvSpPr>
            <p:cNvPr id="7" name="Oval 9"/>
            <p:cNvSpPr>
              <a:spLocks noChangeArrowheads="1"/>
            </p:cNvSpPr>
            <p:nvPr/>
          </p:nvSpPr>
          <p:spPr bwMode="gray">
            <a:xfrm>
              <a:off x="1040" y="3040"/>
              <a:ext cx="314" cy="281"/>
            </a:xfrm>
            <a:prstGeom prst="ellipse">
              <a:avLst/>
            </a:prstGeom>
            <a:gradFill rotWithShape="1">
              <a:gsLst>
                <a:gs pos="0">
                  <a:srgbClr val="A2A2A2"/>
                </a:gs>
                <a:gs pos="50000">
                  <a:srgbClr val="FFFFFF"/>
                </a:gs>
                <a:gs pos="100000">
                  <a:srgbClr val="A2A2A2"/>
                </a:gs>
              </a:gsLst>
              <a:lin ang="0" scaled="1"/>
            </a:gra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rtl="1"/>
              <a:endParaRPr lang="fr-FR"/>
            </a:p>
          </p:txBody>
        </p:sp>
        <p:sp>
          <p:nvSpPr>
            <p:cNvPr id="8" name="Oval 13"/>
            <p:cNvSpPr>
              <a:spLocks noChangeAspect="1" noChangeArrowheads="1"/>
            </p:cNvSpPr>
            <p:nvPr/>
          </p:nvSpPr>
          <p:spPr bwMode="gray">
            <a:xfrm>
              <a:off x="1066" y="3058"/>
              <a:ext cx="264" cy="230"/>
            </a:xfrm>
            <a:prstGeom prst="ellipse">
              <a:avLst/>
            </a:prstGeom>
            <a:solidFill>
              <a:srgbClr val="B3D3EA"/>
            </a:solidFill>
            <a:ln w="38100" algn="ctr">
              <a:noFill/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 rtl="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fr-FR" sz="1600" b="1" dirty="0">
                <a:solidFill>
                  <a:srgbClr val="78ADCD"/>
                </a:solidFill>
                <a:latin typeface="Tahoma" pitchFamily="34" charset="0"/>
                <a:cs typeface="+mn-cs"/>
              </a:endParaRPr>
            </a:p>
          </p:txBody>
        </p:sp>
      </p:grpSp>
      <p:grpSp>
        <p:nvGrpSpPr>
          <p:cNvPr id="3" name="Group 15"/>
          <p:cNvGrpSpPr>
            <a:grpSpLocks/>
          </p:cNvGrpSpPr>
          <p:nvPr/>
        </p:nvGrpSpPr>
        <p:grpSpPr bwMode="auto">
          <a:xfrm>
            <a:off x="1500166" y="2428868"/>
            <a:ext cx="561975" cy="503238"/>
            <a:chOff x="1020" y="3022"/>
            <a:chExt cx="354" cy="317"/>
          </a:xfrm>
        </p:grpSpPr>
        <p:sp>
          <p:nvSpPr>
            <p:cNvPr id="10" name="Oval 16"/>
            <p:cNvSpPr>
              <a:spLocks noChangeArrowheads="1"/>
            </p:cNvSpPr>
            <p:nvPr/>
          </p:nvSpPr>
          <p:spPr bwMode="gray">
            <a:xfrm>
              <a:off x="1020" y="3022"/>
              <a:ext cx="354" cy="317"/>
            </a:xfrm>
            <a:prstGeom prst="ellipse">
              <a:avLst/>
            </a:prstGeom>
            <a:gradFill rotWithShape="1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 w="57150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rtl="1"/>
              <a:endParaRPr lang="fr-FR"/>
            </a:p>
          </p:txBody>
        </p:sp>
        <p:sp>
          <p:nvSpPr>
            <p:cNvPr id="11" name="Oval 17"/>
            <p:cNvSpPr>
              <a:spLocks noChangeArrowheads="1"/>
            </p:cNvSpPr>
            <p:nvPr/>
          </p:nvSpPr>
          <p:spPr bwMode="gray">
            <a:xfrm>
              <a:off x="1040" y="3040"/>
              <a:ext cx="314" cy="281"/>
            </a:xfrm>
            <a:prstGeom prst="ellipse">
              <a:avLst/>
            </a:prstGeom>
            <a:gradFill rotWithShape="1">
              <a:gsLst>
                <a:gs pos="0">
                  <a:srgbClr val="A2A2A2"/>
                </a:gs>
                <a:gs pos="50000">
                  <a:srgbClr val="FFFFFF"/>
                </a:gs>
                <a:gs pos="100000">
                  <a:srgbClr val="A2A2A2"/>
                </a:gs>
              </a:gsLst>
              <a:lin ang="0" scaled="1"/>
            </a:gra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rtl="1"/>
              <a:endParaRPr lang="fr-FR"/>
            </a:p>
          </p:txBody>
        </p:sp>
        <p:sp>
          <p:nvSpPr>
            <p:cNvPr id="12" name="Oval 21"/>
            <p:cNvSpPr>
              <a:spLocks noChangeAspect="1" noChangeArrowheads="1"/>
            </p:cNvSpPr>
            <p:nvPr/>
          </p:nvSpPr>
          <p:spPr bwMode="gray">
            <a:xfrm>
              <a:off x="1066" y="3058"/>
              <a:ext cx="265" cy="228"/>
            </a:xfrm>
            <a:prstGeom prst="ellipse">
              <a:avLst/>
            </a:prstGeom>
            <a:solidFill>
              <a:srgbClr val="B3D3EA"/>
            </a:solidFill>
            <a:ln w="38100" algn="ctr">
              <a:noFill/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 rtl="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fr-FR" sz="1600" b="1" dirty="0">
                <a:latin typeface="Tahoma" pitchFamily="34" charset="0"/>
                <a:cs typeface="+mn-cs"/>
              </a:endParaRPr>
            </a:p>
          </p:txBody>
        </p:sp>
      </p:grpSp>
      <p:grpSp>
        <p:nvGrpSpPr>
          <p:cNvPr id="5" name="Group 22"/>
          <p:cNvGrpSpPr>
            <a:grpSpLocks/>
          </p:cNvGrpSpPr>
          <p:nvPr/>
        </p:nvGrpSpPr>
        <p:grpSpPr bwMode="auto">
          <a:xfrm>
            <a:off x="1643042" y="3143248"/>
            <a:ext cx="561975" cy="503238"/>
            <a:chOff x="1020" y="3022"/>
            <a:chExt cx="354" cy="317"/>
          </a:xfrm>
        </p:grpSpPr>
        <p:sp>
          <p:nvSpPr>
            <p:cNvPr id="14" name="Oval 23"/>
            <p:cNvSpPr>
              <a:spLocks noChangeArrowheads="1"/>
            </p:cNvSpPr>
            <p:nvPr/>
          </p:nvSpPr>
          <p:spPr bwMode="gray">
            <a:xfrm>
              <a:off x="1020" y="3022"/>
              <a:ext cx="354" cy="317"/>
            </a:xfrm>
            <a:prstGeom prst="ellipse">
              <a:avLst/>
            </a:prstGeom>
            <a:gradFill rotWithShape="1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 w="57150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rtl="1"/>
              <a:endParaRPr lang="fr-FR"/>
            </a:p>
          </p:txBody>
        </p:sp>
        <p:sp>
          <p:nvSpPr>
            <p:cNvPr id="15" name="Oval 24"/>
            <p:cNvSpPr>
              <a:spLocks noChangeArrowheads="1"/>
            </p:cNvSpPr>
            <p:nvPr/>
          </p:nvSpPr>
          <p:spPr bwMode="gray">
            <a:xfrm>
              <a:off x="1040" y="3040"/>
              <a:ext cx="314" cy="281"/>
            </a:xfrm>
            <a:prstGeom prst="ellipse">
              <a:avLst/>
            </a:prstGeom>
            <a:gradFill rotWithShape="1">
              <a:gsLst>
                <a:gs pos="0">
                  <a:srgbClr val="A2A2A2"/>
                </a:gs>
                <a:gs pos="50000">
                  <a:srgbClr val="FFFFFF"/>
                </a:gs>
                <a:gs pos="100000">
                  <a:srgbClr val="A2A2A2"/>
                </a:gs>
              </a:gsLst>
              <a:lin ang="0" scaled="1"/>
            </a:gra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rtl="1"/>
              <a:endParaRPr lang="fr-FR"/>
            </a:p>
          </p:txBody>
        </p:sp>
        <p:sp>
          <p:nvSpPr>
            <p:cNvPr id="16" name="Oval 28"/>
            <p:cNvSpPr>
              <a:spLocks noChangeAspect="1" noChangeArrowheads="1"/>
            </p:cNvSpPr>
            <p:nvPr/>
          </p:nvSpPr>
          <p:spPr bwMode="gray">
            <a:xfrm>
              <a:off x="1066" y="3058"/>
              <a:ext cx="265" cy="228"/>
            </a:xfrm>
            <a:prstGeom prst="ellipse">
              <a:avLst/>
            </a:prstGeom>
            <a:solidFill>
              <a:srgbClr val="B3D3EA"/>
            </a:solidFill>
            <a:ln w="38100" algn="ctr">
              <a:noFill/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 rtl="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fr-FR" sz="1600" b="1" dirty="0">
                <a:latin typeface="Tahoma" pitchFamily="34" charset="0"/>
                <a:cs typeface="+mn-cs"/>
              </a:endParaRPr>
            </a:p>
          </p:txBody>
        </p:sp>
      </p:grpSp>
      <p:grpSp>
        <p:nvGrpSpPr>
          <p:cNvPr id="9" name="Group 22"/>
          <p:cNvGrpSpPr>
            <a:grpSpLocks/>
          </p:cNvGrpSpPr>
          <p:nvPr/>
        </p:nvGrpSpPr>
        <p:grpSpPr bwMode="auto">
          <a:xfrm>
            <a:off x="1747872" y="3929066"/>
            <a:ext cx="561975" cy="503237"/>
            <a:chOff x="1020" y="3022"/>
            <a:chExt cx="354" cy="317"/>
          </a:xfrm>
        </p:grpSpPr>
        <p:sp>
          <p:nvSpPr>
            <p:cNvPr id="18" name="Oval 23"/>
            <p:cNvSpPr>
              <a:spLocks noChangeArrowheads="1"/>
            </p:cNvSpPr>
            <p:nvPr/>
          </p:nvSpPr>
          <p:spPr bwMode="gray">
            <a:xfrm>
              <a:off x="1020" y="3022"/>
              <a:ext cx="354" cy="317"/>
            </a:xfrm>
            <a:prstGeom prst="ellipse">
              <a:avLst/>
            </a:prstGeom>
            <a:gradFill rotWithShape="1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 w="57150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rtl="1"/>
              <a:endParaRPr lang="fr-FR"/>
            </a:p>
          </p:txBody>
        </p:sp>
        <p:sp>
          <p:nvSpPr>
            <p:cNvPr id="19" name="Oval 24"/>
            <p:cNvSpPr>
              <a:spLocks noChangeArrowheads="1"/>
            </p:cNvSpPr>
            <p:nvPr/>
          </p:nvSpPr>
          <p:spPr bwMode="gray">
            <a:xfrm>
              <a:off x="1040" y="3040"/>
              <a:ext cx="314" cy="281"/>
            </a:xfrm>
            <a:prstGeom prst="ellipse">
              <a:avLst/>
            </a:prstGeom>
            <a:gradFill rotWithShape="1">
              <a:gsLst>
                <a:gs pos="0">
                  <a:srgbClr val="A2A2A2"/>
                </a:gs>
                <a:gs pos="50000">
                  <a:srgbClr val="FFFFFF"/>
                </a:gs>
                <a:gs pos="100000">
                  <a:srgbClr val="A2A2A2"/>
                </a:gs>
              </a:gsLst>
              <a:lin ang="0" scaled="1"/>
            </a:gra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rtl="1"/>
              <a:endParaRPr lang="fr-FR"/>
            </a:p>
          </p:txBody>
        </p:sp>
        <p:sp>
          <p:nvSpPr>
            <p:cNvPr id="20" name="Oval 28"/>
            <p:cNvSpPr>
              <a:spLocks noChangeAspect="1" noChangeArrowheads="1"/>
            </p:cNvSpPr>
            <p:nvPr/>
          </p:nvSpPr>
          <p:spPr bwMode="gray">
            <a:xfrm>
              <a:off x="1066" y="3058"/>
              <a:ext cx="265" cy="228"/>
            </a:xfrm>
            <a:prstGeom prst="ellipse">
              <a:avLst/>
            </a:prstGeom>
            <a:solidFill>
              <a:srgbClr val="B3D3EA"/>
            </a:solidFill>
            <a:ln w="38100" algn="ctr">
              <a:noFill/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 rtl="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fr-FR" sz="1600" b="1" dirty="0">
                <a:latin typeface="Tahoma" pitchFamily="34" charset="0"/>
                <a:cs typeface="+mn-cs"/>
              </a:endParaRPr>
            </a:p>
          </p:txBody>
        </p:sp>
      </p:grpSp>
      <p:grpSp>
        <p:nvGrpSpPr>
          <p:cNvPr id="13" name="Group 22"/>
          <p:cNvGrpSpPr>
            <a:grpSpLocks/>
          </p:cNvGrpSpPr>
          <p:nvPr/>
        </p:nvGrpSpPr>
        <p:grpSpPr bwMode="auto">
          <a:xfrm>
            <a:off x="1652571" y="4711713"/>
            <a:ext cx="561975" cy="503237"/>
            <a:chOff x="1020" y="3022"/>
            <a:chExt cx="354" cy="317"/>
          </a:xfrm>
        </p:grpSpPr>
        <p:sp>
          <p:nvSpPr>
            <p:cNvPr id="22" name="Oval 23"/>
            <p:cNvSpPr>
              <a:spLocks noChangeArrowheads="1"/>
            </p:cNvSpPr>
            <p:nvPr/>
          </p:nvSpPr>
          <p:spPr bwMode="gray">
            <a:xfrm>
              <a:off x="1020" y="3022"/>
              <a:ext cx="354" cy="317"/>
            </a:xfrm>
            <a:prstGeom prst="ellipse">
              <a:avLst/>
            </a:prstGeom>
            <a:gradFill rotWithShape="1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 w="57150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rtl="1"/>
              <a:endParaRPr lang="fr-FR"/>
            </a:p>
          </p:txBody>
        </p:sp>
        <p:sp>
          <p:nvSpPr>
            <p:cNvPr id="23" name="Oval 24"/>
            <p:cNvSpPr>
              <a:spLocks noChangeArrowheads="1"/>
            </p:cNvSpPr>
            <p:nvPr/>
          </p:nvSpPr>
          <p:spPr bwMode="gray">
            <a:xfrm>
              <a:off x="1040" y="3040"/>
              <a:ext cx="314" cy="281"/>
            </a:xfrm>
            <a:prstGeom prst="ellipse">
              <a:avLst/>
            </a:prstGeom>
            <a:gradFill rotWithShape="1">
              <a:gsLst>
                <a:gs pos="0">
                  <a:srgbClr val="A2A2A2"/>
                </a:gs>
                <a:gs pos="50000">
                  <a:srgbClr val="FFFFFF"/>
                </a:gs>
                <a:gs pos="100000">
                  <a:srgbClr val="A2A2A2"/>
                </a:gs>
              </a:gsLst>
              <a:lin ang="0" scaled="1"/>
            </a:gra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rtl="1"/>
              <a:endParaRPr lang="fr-FR"/>
            </a:p>
          </p:txBody>
        </p:sp>
        <p:sp>
          <p:nvSpPr>
            <p:cNvPr id="24" name="Oval 28"/>
            <p:cNvSpPr>
              <a:spLocks noChangeAspect="1" noChangeArrowheads="1"/>
            </p:cNvSpPr>
            <p:nvPr/>
          </p:nvSpPr>
          <p:spPr bwMode="gray">
            <a:xfrm>
              <a:off x="1066" y="3058"/>
              <a:ext cx="265" cy="228"/>
            </a:xfrm>
            <a:prstGeom prst="ellipse">
              <a:avLst/>
            </a:prstGeom>
            <a:solidFill>
              <a:srgbClr val="B3D3EA"/>
            </a:solidFill>
            <a:ln w="38100" algn="ctr">
              <a:noFill/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 rtl="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fr-FR" sz="1600" b="1" dirty="0">
                <a:latin typeface="Tahoma" pitchFamily="34" charset="0"/>
                <a:cs typeface="+mn-cs"/>
              </a:endParaRPr>
            </a:p>
          </p:txBody>
        </p:sp>
      </p:grpSp>
      <p:sp>
        <p:nvSpPr>
          <p:cNvPr id="25" name="ZoneTexte 24"/>
          <p:cNvSpPr txBox="1"/>
          <p:nvPr/>
        </p:nvSpPr>
        <p:spPr>
          <a:xfrm>
            <a:off x="1857356" y="1643050"/>
            <a:ext cx="57150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fr-FR" dirty="0" smtClean="0">
                <a:solidFill>
                  <a:srgbClr val="0070C0"/>
                </a:solidFill>
              </a:rPr>
              <a:t>L’informatique décisionnelle</a:t>
            </a:r>
            <a:endParaRPr lang="fr-FR" dirty="0">
              <a:solidFill>
                <a:srgbClr val="0070C0"/>
              </a:solidFill>
            </a:endParaRPr>
          </a:p>
        </p:txBody>
      </p:sp>
      <p:sp>
        <p:nvSpPr>
          <p:cNvPr id="27" name="ZoneTexte 26"/>
          <p:cNvSpPr txBox="1"/>
          <p:nvPr/>
        </p:nvSpPr>
        <p:spPr>
          <a:xfrm>
            <a:off x="2428860" y="3071810"/>
            <a:ext cx="57150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fr-FR" dirty="0" smtClean="0">
                <a:solidFill>
                  <a:srgbClr val="0070C0"/>
                </a:solidFill>
              </a:rPr>
              <a:t>Présentation du </a:t>
            </a:r>
            <a:r>
              <a:rPr lang="fr-FR" dirty="0" err="1" smtClean="0">
                <a:solidFill>
                  <a:srgbClr val="0070C0"/>
                </a:solidFill>
              </a:rPr>
              <a:t>datawarehouse</a:t>
            </a:r>
            <a:endParaRPr lang="fr-FR" dirty="0">
              <a:solidFill>
                <a:srgbClr val="0070C0"/>
              </a:solidFill>
            </a:endParaRPr>
          </a:p>
        </p:txBody>
      </p:sp>
      <p:sp>
        <p:nvSpPr>
          <p:cNvPr id="28" name="ZoneTexte 27"/>
          <p:cNvSpPr txBox="1"/>
          <p:nvPr/>
        </p:nvSpPr>
        <p:spPr>
          <a:xfrm>
            <a:off x="2428860" y="3857628"/>
            <a:ext cx="57150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fr-FR" dirty="0" smtClean="0">
                <a:solidFill>
                  <a:srgbClr val="FF0000"/>
                </a:solidFill>
              </a:rPr>
              <a:t>Approche de mise en place du data </a:t>
            </a:r>
            <a:r>
              <a:rPr lang="fr-FR" dirty="0" err="1" smtClean="0">
                <a:solidFill>
                  <a:srgbClr val="FF0000"/>
                </a:solidFill>
              </a:rPr>
              <a:t>warehouse</a:t>
            </a:r>
            <a:endParaRPr lang="fr-FR" dirty="0">
              <a:solidFill>
                <a:srgbClr val="FF0000"/>
              </a:solidFill>
            </a:endParaRPr>
          </a:p>
        </p:txBody>
      </p:sp>
      <p:grpSp>
        <p:nvGrpSpPr>
          <p:cNvPr id="17" name="Group 22"/>
          <p:cNvGrpSpPr>
            <a:grpSpLocks/>
          </p:cNvGrpSpPr>
          <p:nvPr/>
        </p:nvGrpSpPr>
        <p:grpSpPr bwMode="auto">
          <a:xfrm>
            <a:off x="1428728" y="5572140"/>
            <a:ext cx="561975" cy="503237"/>
            <a:chOff x="1020" y="3022"/>
            <a:chExt cx="354" cy="317"/>
          </a:xfrm>
        </p:grpSpPr>
        <p:sp>
          <p:nvSpPr>
            <p:cNvPr id="32" name="Oval 23"/>
            <p:cNvSpPr>
              <a:spLocks noChangeArrowheads="1"/>
            </p:cNvSpPr>
            <p:nvPr/>
          </p:nvSpPr>
          <p:spPr bwMode="gray">
            <a:xfrm>
              <a:off x="1020" y="3022"/>
              <a:ext cx="354" cy="317"/>
            </a:xfrm>
            <a:prstGeom prst="ellipse">
              <a:avLst/>
            </a:prstGeom>
            <a:gradFill rotWithShape="1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 w="57150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rtl="1"/>
              <a:endParaRPr lang="fr-FR"/>
            </a:p>
          </p:txBody>
        </p:sp>
        <p:sp>
          <p:nvSpPr>
            <p:cNvPr id="33" name="Oval 24"/>
            <p:cNvSpPr>
              <a:spLocks noChangeArrowheads="1"/>
            </p:cNvSpPr>
            <p:nvPr/>
          </p:nvSpPr>
          <p:spPr bwMode="gray">
            <a:xfrm>
              <a:off x="1040" y="3040"/>
              <a:ext cx="314" cy="281"/>
            </a:xfrm>
            <a:prstGeom prst="ellipse">
              <a:avLst/>
            </a:prstGeom>
            <a:gradFill rotWithShape="1">
              <a:gsLst>
                <a:gs pos="0">
                  <a:srgbClr val="A2A2A2"/>
                </a:gs>
                <a:gs pos="50000">
                  <a:srgbClr val="FFFFFF"/>
                </a:gs>
                <a:gs pos="100000">
                  <a:srgbClr val="A2A2A2"/>
                </a:gs>
              </a:gsLst>
              <a:lin ang="0" scaled="1"/>
            </a:gra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rtl="1"/>
              <a:endParaRPr lang="fr-FR"/>
            </a:p>
          </p:txBody>
        </p:sp>
        <p:sp>
          <p:nvSpPr>
            <p:cNvPr id="34" name="Oval 28"/>
            <p:cNvSpPr>
              <a:spLocks noChangeAspect="1" noChangeArrowheads="1"/>
            </p:cNvSpPr>
            <p:nvPr/>
          </p:nvSpPr>
          <p:spPr bwMode="gray">
            <a:xfrm>
              <a:off x="1066" y="3058"/>
              <a:ext cx="265" cy="228"/>
            </a:xfrm>
            <a:prstGeom prst="ellipse">
              <a:avLst/>
            </a:prstGeom>
            <a:solidFill>
              <a:srgbClr val="B3D3EA"/>
            </a:solidFill>
            <a:ln w="38100" algn="ctr">
              <a:noFill/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 rtl="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fr-FR" sz="1600" b="1" dirty="0">
                <a:latin typeface="Tahoma" pitchFamily="34" charset="0"/>
                <a:cs typeface="+mn-cs"/>
              </a:endParaRPr>
            </a:p>
          </p:txBody>
        </p:sp>
      </p:grpSp>
      <p:sp>
        <p:nvSpPr>
          <p:cNvPr id="35" name="ZoneTexte 34"/>
          <p:cNvSpPr txBox="1"/>
          <p:nvPr/>
        </p:nvSpPr>
        <p:spPr>
          <a:xfrm>
            <a:off x="2071670" y="5539103"/>
            <a:ext cx="57150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fr-FR" dirty="0" smtClean="0">
                <a:solidFill>
                  <a:srgbClr val="0070C0"/>
                </a:solidFill>
              </a:rPr>
              <a:t>Conclusion </a:t>
            </a:r>
            <a:endParaRPr lang="fr-FR" dirty="0">
              <a:solidFill>
                <a:srgbClr val="0070C0"/>
              </a:solidFill>
            </a:endParaRPr>
          </a:p>
        </p:txBody>
      </p:sp>
      <p:sp>
        <p:nvSpPr>
          <p:cNvPr id="36" name="ZoneTexte 35"/>
          <p:cNvSpPr txBox="1"/>
          <p:nvPr/>
        </p:nvSpPr>
        <p:spPr>
          <a:xfrm>
            <a:off x="2357422" y="4857760"/>
            <a:ext cx="57150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fr-FR" dirty="0" smtClean="0">
                <a:solidFill>
                  <a:srgbClr val="0070C0"/>
                </a:solidFill>
              </a:rPr>
              <a:t>Concevoir un </a:t>
            </a:r>
            <a:r>
              <a:rPr lang="fr-FR" dirty="0" err="1" smtClean="0">
                <a:solidFill>
                  <a:srgbClr val="0070C0"/>
                </a:solidFill>
              </a:rPr>
              <a:t>datawarehouse</a:t>
            </a:r>
            <a:endParaRPr lang="fr-FR" dirty="0">
              <a:solidFill>
                <a:srgbClr val="0070C0"/>
              </a:solidFill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2517591" y="2357430"/>
            <a:ext cx="410881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fr-FR" dirty="0" smtClean="0">
                <a:solidFill>
                  <a:srgbClr val="0070C0"/>
                </a:solidFill>
              </a:rPr>
              <a:t>Pourquoi le </a:t>
            </a:r>
            <a:r>
              <a:rPr lang="fr-FR" dirty="0" err="1" smtClean="0">
                <a:solidFill>
                  <a:srgbClr val="0070C0"/>
                </a:solidFill>
              </a:rPr>
              <a:t>datawarehouse</a:t>
            </a:r>
            <a:r>
              <a:rPr lang="fr-FR" dirty="0" smtClean="0">
                <a:solidFill>
                  <a:srgbClr val="0070C0"/>
                </a:solidFill>
              </a:rPr>
              <a:t>?</a:t>
            </a:r>
            <a:endParaRPr lang="fr-FR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>
          <a:xfrm>
            <a:off x="142844" y="-24"/>
            <a:ext cx="6934200" cy="715963"/>
          </a:xfrm>
        </p:spPr>
        <p:txBody>
          <a:bodyPr/>
          <a:lstStyle/>
          <a:p>
            <a:r>
              <a:rPr lang="en-US" sz="4000" dirty="0" smtClean="0"/>
              <a:t>Introduction</a:t>
            </a:r>
            <a:endParaRPr lang="en-US" sz="4000" dirty="0"/>
          </a:p>
        </p:txBody>
      </p:sp>
      <p:sp>
        <p:nvSpPr>
          <p:cNvPr id="4" name="ZoneTexte 3"/>
          <p:cNvSpPr txBox="1"/>
          <p:nvPr/>
        </p:nvSpPr>
        <p:spPr>
          <a:xfrm>
            <a:off x="0" y="3571876"/>
            <a:ext cx="9144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 smtClean="0">
                <a:solidFill>
                  <a:srgbClr val="0070C0"/>
                </a:solidFill>
              </a:rPr>
              <a:t>Qu’est ce que l’informatique décisionnelle?</a:t>
            </a:r>
            <a:endParaRPr lang="fr-FR" sz="4000" dirty="0">
              <a:solidFill>
                <a:srgbClr val="0070C0"/>
              </a:solidFill>
            </a:endParaRPr>
          </a:p>
        </p:txBody>
      </p:sp>
      <p:sp>
        <p:nvSpPr>
          <p:cNvPr id="5" name="ZoneTexte 4"/>
          <p:cNvSpPr txBox="1"/>
          <p:nvPr/>
        </p:nvSpPr>
        <p:spPr>
          <a:xfrm>
            <a:off x="-214346" y="1357298"/>
            <a:ext cx="957259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 smtClean="0">
                <a:solidFill>
                  <a:srgbClr val="0070C0"/>
                </a:solidFill>
              </a:rPr>
              <a:t>Selon vous qu’est ce qu’un </a:t>
            </a:r>
            <a:r>
              <a:rPr lang="fr-FR" sz="4000" dirty="0" err="1" smtClean="0">
                <a:solidFill>
                  <a:srgbClr val="0070C0"/>
                </a:solidFill>
              </a:rPr>
              <a:t>datawarehouse</a:t>
            </a:r>
            <a:r>
              <a:rPr lang="fr-FR" sz="4000" dirty="0" smtClean="0">
                <a:solidFill>
                  <a:srgbClr val="0070C0"/>
                </a:solidFill>
              </a:rPr>
              <a:t>?</a:t>
            </a:r>
            <a:endParaRPr lang="fr-FR" sz="4000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0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  <p:bldP spid="5" grpId="1" build="allAtOnce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 err="1" smtClean="0"/>
              <a:t>Approche</a:t>
            </a:r>
            <a:r>
              <a:rPr lang="en-US" sz="3200" dirty="0" smtClean="0"/>
              <a:t> de </a:t>
            </a:r>
            <a:r>
              <a:rPr lang="en-US" sz="3200" dirty="0" err="1" smtClean="0"/>
              <a:t>mise</a:t>
            </a:r>
            <a:r>
              <a:rPr lang="en-US" sz="3200" dirty="0" smtClean="0"/>
              <a:t> en place du </a:t>
            </a:r>
            <a:r>
              <a:rPr lang="en-US" sz="3200" dirty="0" err="1" smtClean="0"/>
              <a:t>Datawarehouse</a:t>
            </a:r>
            <a:endParaRPr lang="ru-RU" sz="3200" dirty="0"/>
          </a:p>
        </p:txBody>
      </p:sp>
      <p:sp>
        <p:nvSpPr>
          <p:cNvPr id="20" name="AutoShape 40"/>
          <p:cNvSpPr>
            <a:spLocks noChangeArrowheads="1"/>
          </p:cNvSpPr>
          <p:nvPr/>
        </p:nvSpPr>
        <p:spPr bwMode="auto">
          <a:xfrm flipH="1">
            <a:off x="865222" y="1627907"/>
            <a:ext cx="1187450" cy="4897437"/>
          </a:xfrm>
          <a:prstGeom prst="moon">
            <a:avLst>
              <a:gd name="adj" fmla="val 4676"/>
            </a:avLst>
          </a:prstGeom>
          <a:gradFill flip="none" rotWithShape="1">
            <a:gsLst>
              <a:gs pos="0">
                <a:schemeClr val="accent3">
                  <a:lumMod val="65000"/>
                </a:schemeClr>
              </a:gs>
              <a:gs pos="50000">
                <a:schemeClr val="tx1"/>
              </a:gs>
              <a:gs pos="100000">
                <a:schemeClr val="accent1"/>
              </a:gs>
            </a:gsLst>
            <a:lin ang="10800000" scaled="1"/>
            <a:tileRect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rtl="1" fontAlgn="auto">
              <a:spcBef>
                <a:spcPts val="0"/>
              </a:spcBef>
              <a:spcAft>
                <a:spcPts val="0"/>
              </a:spcAft>
              <a:defRPr/>
            </a:pPr>
            <a:endParaRPr lang="fr-FR" dirty="0">
              <a:solidFill>
                <a:srgbClr val="FF0000"/>
              </a:solidFill>
              <a:latin typeface="+mn-lt"/>
              <a:cs typeface="+mn-cs"/>
            </a:endParaRPr>
          </a:p>
        </p:txBody>
      </p:sp>
      <p:grpSp>
        <p:nvGrpSpPr>
          <p:cNvPr id="21" name="Group 14"/>
          <p:cNvGrpSpPr>
            <a:grpSpLocks/>
          </p:cNvGrpSpPr>
          <p:nvPr/>
        </p:nvGrpSpPr>
        <p:grpSpPr bwMode="auto">
          <a:xfrm>
            <a:off x="1119222" y="1710457"/>
            <a:ext cx="561975" cy="503237"/>
            <a:chOff x="1020" y="3022"/>
            <a:chExt cx="354" cy="317"/>
          </a:xfrm>
        </p:grpSpPr>
        <p:sp>
          <p:nvSpPr>
            <p:cNvPr id="22" name="Oval 8"/>
            <p:cNvSpPr>
              <a:spLocks noChangeArrowheads="1"/>
            </p:cNvSpPr>
            <p:nvPr/>
          </p:nvSpPr>
          <p:spPr bwMode="gray">
            <a:xfrm>
              <a:off x="1020" y="3022"/>
              <a:ext cx="354" cy="317"/>
            </a:xfrm>
            <a:prstGeom prst="ellipse">
              <a:avLst/>
            </a:prstGeom>
            <a:gradFill rotWithShape="1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 w="57150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rtl="1"/>
              <a:endParaRPr lang="fr-FR"/>
            </a:p>
          </p:txBody>
        </p:sp>
        <p:sp>
          <p:nvSpPr>
            <p:cNvPr id="23" name="Oval 9"/>
            <p:cNvSpPr>
              <a:spLocks noChangeArrowheads="1"/>
            </p:cNvSpPr>
            <p:nvPr/>
          </p:nvSpPr>
          <p:spPr bwMode="gray">
            <a:xfrm>
              <a:off x="1040" y="3040"/>
              <a:ext cx="314" cy="281"/>
            </a:xfrm>
            <a:prstGeom prst="ellipse">
              <a:avLst/>
            </a:prstGeom>
            <a:gradFill rotWithShape="1">
              <a:gsLst>
                <a:gs pos="0">
                  <a:srgbClr val="A2A2A2"/>
                </a:gs>
                <a:gs pos="50000">
                  <a:srgbClr val="FFFFFF"/>
                </a:gs>
                <a:gs pos="100000">
                  <a:srgbClr val="A2A2A2"/>
                </a:gs>
              </a:gsLst>
              <a:lin ang="0" scaled="1"/>
            </a:gra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rtl="1"/>
              <a:endParaRPr lang="fr-FR"/>
            </a:p>
          </p:txBody>
        </p:sp>
        <p:sp>
          <p:nvSpPr>
            <p:cNvPr id="24" name="Oval 13"/>
            <p:cNvSpPr>
              <a:spLocks noChangeAspect="1" noChangeArrowheads="1"/>
            </p:cNvSpPr>
            <p:nvPr/>
          </p:nvSpPr>
          <p:spPr bwMode="gray">
            <a:xfrm>
              <a:off x="1066" y="3058"/>
              <a:ext cx="264" cy="230"/>
            </a:xfrm>
            <a:prstGeom prst="ellipse">
              <a:avLst/>
            </a:prstGeom>
            <a:solidFill>
              <a:srgbClr val="B3D3EA"/>
            </a:solidFill>
            <a:ln w="38100" algn="ctr">
              <a:noFill/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 rtl="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fr-FR" sz="1600" b="1" dirty="0">
                <a:solidFill>
                  <a:srgbClr val="78ADCD"/>
                </a:solidFill>
                <a:latin typeface="Tahoma" pitchFamily="34" charset="0"/>
                <a:cs typeface="+mn-cs"/>
              </a:endParaRPr>
            </a:p>
          </p:txBody>
        </p:sp>
      </p:grpSp>
      <p:grpSp>
        <p:nvGrpSpPr>
          <p:cNvPr id="25" name="Group 15"/>
          <p:cNvGrpSpPr>
            <a:grpSpLocks/>
          </p:cNvGrpSpPr>
          <p:nvPr/>
        </p:nvGrpSpPr>
        <p:grpSpPr bwMode="auto">
          <a:xfrm>
            <a:off x="1500166" y="2711448"/>
            <a:ext cx="561975" cy="503238"/>
            <a:chOff x="1020" y="3022"/>
            <a:chExt cx="354" cy="317"/>
          </a:xfrm>
        </p:grpSpPr>
        <p:sp>
          <p:nvSpPr>
            <p:cNvPr id="26" name="Oval 16"/>
            <p:cNvSpPr>
              <a:spLocks noChangeArrowheads="1"/>
            </p:cNvSpPr>
            <p:nvPr/>
          </p:nvSpPr>
          <p:spPr bwMode="gray">
            <a:xfrm>
              <a:off x="1020" y="3022"/>
              <a:ext cx="354" cy="317"/>
            </a:xfrm>
            <a:prstGeom prst="ellipse">
              <a:avLst/>
            </a:prstGeom>
            <a:gradFill rotWithShape="1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 w="57150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rtl="1"/>
              <a:endParaRPr lang="fr-FR"/>
            </a:p>
          </p:txBody>
        </p:sp>
        <p:sp>
          <p:nvSpPr>
            <p:cNvPr id="27" name="Oval 17"/>
            <p:cNvSpPr>
              <a:spLocks noChangeArrowheads="1"/>
            </p:cNvSpPr>
            <p:nvPr/>
          </p:nvSpPr>
          <p:spPr bwMode="gray">
            <a:xfrm>
              <a:off x="1040" y="3040"/>
              <a:ext cx="314" cy="281"/>
            </a:xfrm>
            <a:prstGeom prst="ellipse">
              <a:avLst/>
            </a:prstGeom>
            <a:gradFill rotWithShape="1">
              <a:gsLst>
                <a:gs pos="0">
                  <a:srgbClr val="A2A2A2"/>
                </a:gs>
                <a:gs pos="50000">
                  <a:srgbClr val="FFFFFF"/>
                </a:gs>
                <a:gs pos="100000">
                  <a:srgbClr val="A2A2A2"/>
                </a:gs>
              </a:gsLst>
              <a:lin ang="0" scaled="1"/>
            </a:gra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rtl="1"/>
              <a:endParaRPr lang="fr-FR"/>
            </a:p>
          </p:txBody>
        </p:sp>
        <p:sp>
          <p:nvSpPr>
            <p:cNvPr id="28" name="Oval 21"/>
            <p:cNvSpPr>
              <a:spLocks noChangeAspect="1" noChangeArrowheads="1"/>
            </p:cNvSpPr>
            <p:nvPr/>
          </p:nvSpPr>
          <p:spPr bwMode="gray">
            <a:xfrm>
              <a:off x="1066" y="3058"/>
              <a:ext cx="265" cy="228"/>
            </a:xfrm>
            <a:prstGeom prst="ellipse">
              <a:avLst/>
            </a:prstGeom>
            <a:solidFill>
              <a:srgbClr val="B3D3EA"/>
            </a:solidFill>
            <a:ln w="38100" algn="ctr">
              <a:noFill/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 rtl="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fr-FR" sz="1600" b="1" dirty="0">
                <a:latin typeface="Tahoma" pitchFamily="34" charset="0"/>
                <a:cs typeface="+mn-cs"/>
              </a:endParaRPr>
            </a:p>
          </p:txBody>
        </p:sp>
      </p:grpSp>
      <p:grpSp>
        <p:nvGrpSpPr>
          <p:cNvPr id="29" name="Group 22"/>
          <p:cNvGrpSpPr>
            <a:grpSpLocks/>
          </p:cNvGrpSpPr>
          <p:nvPr/>
        </p:nvGrpSpPr>
        <p:grpSpPr bwMode="auto">
          <a:xfrm>
            <a:off x="1643042" y="3854456"/>
            <a:ext cx="561975" cy="503238"/>
            <a:chOff x="1020" y="3022"/>
            <a:chExt cx="354" cy="317"/>
          </a:xfrm>
        </p:grpSpPr>
        <p:sp>
          <p:nvSpPr>
            <p:cNvPr id="30" name="Oval 23"/>
            <p:cNvSpPr>
              <a:spLocks noChangeArrowheads="1"/>
            </p:cNvSpPr>
            <p:nvPr/>
          </p:nvSpPr>
          <p:spPr bwMode="gray">
            <a:xfrm>
              <a:off x="1020" y="3022"/>
              <a:ext cx="354" cy="317"/>
            </a:xfrm>
            <a:prstGeom prst="ellipse">
              <a:avLst/>
            </a:prstGeom>
            <a:gradFill rotWithShape="1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 w="57150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rtl="1"/>
              <a:endParaRPr lang="fr-FR"/>
            </a:p>
          </p:txBody>
        </p:sp>
        <p:sp>
          <p:nvSpPr>
            <p:cNvPr id="31" name="Oval 24"/>
            <p:cNvSpPr>
              <a:spLocks noChangeArrowheads="1"/>
            </p:cNvSpPr>
            <p:nvPr/>
          </p:nvSpPr>
          <p:spPr bwMode="gray">
            <a:xfrm>
              <a:off x="1040" y="3040"/>
              <a:ext cx="314" cy="281"/>
            </a:xfrm>
            <a:prstGeom prst="ellipse">
              <a:avLst/>
            </a:prstGeom>
            <a:gradFill rotWithShape="1">
              <a:gsLst>
                <a:gs pos="0">
                  <a:srgbClr val="A2A2A2"/>
                </a:gs>
                <a:gs pos="50000">
                  <a:srgbClr val="FFFFFF"/>
                </a:gs>
                <a:gs pos="100000">
                  <a:srgbClr val="A2A2A2"/>
                </a:gs>
              </a:gsLst>
              <a:lin ang="0" scaled="1"/>
            </a:gra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rtl="1"/>
              <a:endParaRPr lang="fr-FR"/>
            </a:p>
          </p:txBody>
        </p:sp>
        <p:sp>
          <p:nvSpPr>
            <p:cNvPr id="32" name="Oval 28"/>
            <p:cNvSpPr>
              <a:spLocks noChangeAspect="1" noChangeArrowheads="1"/>
            </p:cNvSpPr>
            <p:nvPr/>
          </p:nvSpPr>
          <p:spPr bwMode="gray">
            <a:xfrm>
              <a:off x="1066" y="3058"/>
              <a:ext cx="265" cy="228"/>
            </a:xfrm>
            <a:prstGeom prst="ellipse">
              <a:avLst/>
            </a:prstGeom>
            <a:solidFill>
              <a:srgbClr val="B3D3EA"/>
            </a:solidFill>
            <a:ln w="38100" algn="ctr">
              <a:noFill/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 rtl="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fr-FR" sz="1600" b="1" dirty="0">
                <a:latin typeface="Tahoma" pitchFamily="34" charset="0"/>
                <a:cs typeface="+mn-cs"/>
              </a:endParaRPr>
            </a:p>
          </p:txBody>
        </p:sp>
      </p:grpSp>
      <p:grpSp>
        <p:nvGrpSpPr>
          <p:cNvPr id="33" name="Group 22"/>
          <p:cNvGrpSpPr>
            <a:grpSpLocks/>
          </p:cNvGrpSpPr>
          <p:nvPr/>
        </p:nvGrpSpPr>
        <p:grpSpPr bwMode="auto">
          <a:xfrm>
            <a:off x="1571604" y="4929198"/>
            <a:ext cx="561975" cy="503237"/>
            <a:chOff x="1020" y="3022"/>
            <a:chExt cx="354" cy="317"/>
          </a:xfrm>
        </p:grpSpPr>
        <p:sp>
          <p:nvSpPr>
            <p:cNvPr id="34" name="Oval 23"/>
            <p:cNvSpPr>
              <a:spLocks noChangeArrowheads="1"/>
            </p:cNvSpPr>
            <p:nvPr/>
          </p:nvSpPr>
          <p:spPr bwMode="gray">
            <a:xfrm>
              <a:off x="1020" y="3022"/>
              <a:ext cx="354" cy="317"/>
            </a:xfrm>
            <a:prstGeom prst="ellipse">
              <a:avLst/>
            </a:prstGeom>
            <a:gradFill rotWithShape="1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 w="57150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rtl="1"/>
              <a:endParaRPr lang="fr-FR"/>
            </a:p>
          </p:txBody>
        </p:sp>
        <p:sp>
          <p:nvSpPr>
            <p:cNvPr id="35" name="Oval 24"/>
            <p:cNvSpPr>
              <a:spLocks noChangeArrowheads="1"/>
            </p:cNvSpPr>
            <p:nvPr/>
          </p:nvSpPr>
          <p:spPr bwMode="gray">
            <a:xfrm>
              <a:off x="1040" y="3040"/>
              <a:ext cx="314" cy="281"/>
            </a:xfrm>
            <a:prstGeom prst="ellipse">
              <a:avLst/>
            </a:prstGeom>
            <a:gradFill rotWithShape="1">
              <a:gsLst>
                <a:gs pos="0">
                  <a:srgbClr val="A2A2A2"/>
                </a:gs>
                <a:gs pos="50000">
                  <a:srgbClr val="FFFFFF"/>
                </a:gs>
                <a:gs pos="100000">
                  <a:srgbClr val="A2A2A2"/>
                </a:gs>
              </a:gsLst>
              <a:lin ang="0" scaled="1"/>
            </a:gra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rtl="1"/>
              <a:endParaRPr lang="fr-FR"/>
            </a:p>
          </p:txBody>
        </p:sp>
        <p:sp>
          <p:nvSpPr>
            <p:cNvPr id="36" name="Oval 28"/>
            <p:cNvSpPr>
              <a:spLocks noChangeAspect="1" noChangeArrowheads="1"/>
            </p:cNvSpPr>
            <p:nvPr/>
          </p:nvSpPr>
          <p:spPr bwMode="gray">
            <a:xfrm>
              <a:off x="1066" y="3058"/>
              <a:ext cx="265" cy="228"/>
            </a:xfrm>
            <a:prstGeom prst="ellipse">
              <a:avLst/>
            </a:prstGeom>
            <a:solidFill>
              <a:srgbClr val="B3D3EA"/>
            </a:solidFill>
            <a:ln w="38100" algn="ctr">
              <a:noFill/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 rtl="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fr-FR" sz="1600" b="1" dirty="0">
                <a:latin typeface="Tahoma" pitchFamily="34" charset="0"/>
                <a:cs typeface="+mn-cs"/>
              </a:endParaRPr>
            </a:p>
          </p:txBody>
        </p:sp>
      </p:grpSp>
      <p:sp>
        <p:nvSpPr>
          <p:cNvPr id="37" name="ZoneTexte 36"/>
          <p:cNvSpPr txBox="1"/>
          <p:nvPr/>
        </p:nvSpPr>
        <p:spPr>
          <a:xfrm>
            <a:off x="1857356" y="1643050"/>
            <a:ext cx="57150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fr-FR" dirty="0" smtClean="0">
                <a:solidFill>
                  <a:srgbClr val="0070C0"/>
                </a:solidFill>
              </a:rPr>
              <a:t>Top- Down architecture</a:t>
            </a:r>
            <a:endParaRPr lang="fr-FR" dirty="0">
              <a:solidFill>
                <a:srgbClr val="0070C0"/>
              </a:solidFill>
            </a:endParaRPr>
          </a:p>
        </p:txBody>
      </p:sp>
      <p:sp>
        <p:nvSpPr>
          <p:cNvPr id="38" name="ZoneTexte 37"/>
          <p:cNvSpPr txBox="1"/>
          <p:nvPr/>
        </p:nvSpPr>
        <p:spPr>
          <a:xfrm>
            <a:off x="2214546" y="2681583"/>
            <a:ext cx="57150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fr-FR" dirty="0" err="1" smtClean="0">
                <a:solidFill>
                  <a:srgbClr val="0070C0"/>
                </a:solidFill>
              </a:rPr>
              <a:t>Bottom</a:t>
            </a:r>
            <a:r>
              <a:rPr lang="fr-FR" dirty="0" smtClean="0">
                <a:solidFill>
                  <a:srgbClr val="0070C0"/>
                </a:solidFill>
              </a:rPr>
              <a:t>- up architecture</a:t>
            </a:r>
            <a:endParaRPr lang="fr-FR" dirty="0">
              <a:solidFill>
                <a:srgbClr val="0070C0"/>
              </a:solidFill>
            </a:endParaRPr>
          </a:p>
        </p:txBody>
      </p:sp>
      <p:sp>
        <p:nvSpPr>
          <p:cNvPr id="39" name="ZoneTexte 38"/>
          <p:cNvSpPr txBox="1"/>
          <p:nvPr/>
        </p:nvSpPr>
        <p:spPr>
          <a:xfrm>
            <a:off x="2366946" y="3753153"/>
            <a:ext cx="57150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fr-FR" dirty="0" smtClean="0">
                <a:solidFill>
                  <a:srgbClr val="0070C0"/>
                </a:solidFill>
              </a:rPr>
              <a:t>Entreprise Data </a:t>
            </a:r>
            <a:r>
              <a:rPr lang="fr-FR" dirty="0" err="1" smtClean="0">
                <a:solidFill>
                  <a:srgbClr val="0070C0"/>
                </a:solidFill>
              </a:rPr>
              <a:t>Mart</a:t>
            </a:r>
            <a:r>
              <a:rPr lang="fr-FR" dirty="0" smtClean="0">
                <a:solidFill>
                  <a:srgbClr val="0070C0"/>
                </a:solidFill>
              </a:rPr>
              <a:t> Architecture</a:t>
            </a:r>
            <a:endParaRPr lang="fr-FR" dirty="0">
              <a:solidFill>
                <a:srgbClr val="0070C0"/>
              </a:solidFill>
            </a:endParaRPr>
          </a:p>
        </p:txBody>
      </p:sp>
      <p:sp>
        <p:nvSpPr>
          <p:cNvPr id="40" name="ZoneTexte 39"/>
          <p:cNvSpPr txBox="1"/>
          <p:nvPr/>
        </p:nvSpPr>
        <p:spPr>
          <a:xfrm>
            <a:off x="2519346" y="4967599"/>
            <a:ext cx="57150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fr-FR" dirty="0" smtClean="0">
                <a:solidFill>
                  <a:srgbClr val="0070C0"/>
                </a:solidFill>
              </a:rPr>
              <a:t>Data Stage/ Data </a:t>
            </a:r>
            <a:r>
              <a:rPr lang="fr-FR" dirty="0" err="1" smtClean="0">
                <a:solidFill>
                  <a:srgbClr val="0070C0"/>
                </a:solidFill>
              </a:rPr>
              <a:t>Mart</a:t>
            </a:r>
            <a:r>
              <a:rPr lang="fr-FR" dirty="0" smtClean="0">
                <a:solidFill>
                  <a:srgbClr val="0070C0"/>
                </a:solidFill>
              </a:rPr>
              <a:t> Architecture</a:t>
            </a:r>
            <a:endParaRPr lang="fr-FR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7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7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7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7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8" grpId="0"/>
      <p:bldP spid="39" grpId="0"/>
      <p:bldP spid="4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 err="1" smtClean="0"/>
              <a:t>Approche</a:t>
            </a:r>
            <a:r>
              <a:rPr lang="en-US" sz="3200" dirty="0" smtClean="0"/>
              <a:t> de </a:t>
            </a:r>
            <a:r>
              <a:rPr lang="en-US" sz="3200" dirty="0" err="1" smtClean="0"/>
              <a:t>mise</a:t>
            </a:r>
            <a:r>
              <a:rPr lang="en-US" sz="3200" dirty="0" smtClean="0"/>
              <a:t> en place du </a:t>
            </a:r>
            <a:r>
              <a:rPr lang="en-US" sz="3200" dirty="0" err="1" smtClean="0"/>
              <a:t>Datawarehouse</a:t>
            </a:r>
            <a:endParaRPr lang="ru-RU" sz="3200" dirty="0"/>
          </a:p>
        </p:txBody>
      </p:sp>
      <p:pic>
        <p:nvPicPr>
          <p:cNvPr id="19968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100" y="1571612"/>
            <a:ext cx="7643866" cy="4429156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/>
            <a:tailEnd/>
          </a:ln>
          <a:effectLst/>
        </p:spPr>
      </p:pic>
      <p:sp>
        <p:nvSpPr>
          <p:cNvPr id="6" name="ZoneTexte 5"/>
          <p:cNvSpPr txBox="1"/>
          <p:nvPr/>
        </p:nvSpPr>
        <p:spPr>
          <a:xfrm>
            <a:off x="2000232" y="714356"/>
            <a:ext cx="50720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>
                <a:solidFill>
                  <a:srgbClr val="78ADCD"/>
                </a:solidFill>
              </a:rPr>
              <a:t>Top – down Architecture</a:t>
            </a:r>
            <a:endParaRPr lang="fr-FR" dirty="0">
              <a:solidFill>
                <a:srgbClr val="78ADCD"/>
              </a:solidFill>
            </a:endParaRPr>
          </a:p>
        </p:txBody>
      </p:sp>
      <p:sp>
        <p:nvSpPr>
          <p:cNvPr id="5" name="ZoneTexte 4"/>
          <p:cNvSpPr txBox="1"/>
          <p:nvPr/>
        </p:nvSpPr>
        <p:spPr>
          <a:xfrm>
            <a:off x="-428660" y="2345288"/>
            <a:ext cx="32146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800" dirty="0" smtClean="0"/>
              <a:t>Données Sources</a:t>
            </a:r>
            <a:endParaRPr lang="fr-FR" sz="1800" dirty="0"/>
          </a:p>
        </p:txBody>
      </p:sp>
      <p:sp>
        <p:nvSpPr>
          <p:cNvPr id="7" name="ZoneTexte 6"/>
          <p:cNvSpPr txBox="1"/>
          <p:nvPr/>
        </p:nvSpPr>
        <p:spPr>
          <a:xfrm>
            <a:off x="5000660" y="1416594"/>
            <a:ext cx="32146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800" dirty="0" smtClean="0"/>
              <a:t>Data </a:t>
            </a:r>
            <a:r>
              <a:rPr lang="fr-FR" sz="1800" dirty="0" err="1" smtClean="0"/>
              <a:t>warehouse</a:t>
            </a:r>
            <a:endParaRPr lang="fr-FR" sz="1800" dirty="0"/>
          </a:p>
        </p:txBody>
      </p:sp>
      <p:sp>
        <p:nvSpPr>
          <p:cNvPr id="8" name="ZoneTexte 7"/>
          <p:cNvSpPr txBox="1"/>
          <p:nvPr/>
        </p:nvSpPr>
        <p:spPr>
          <a:xfrm>
            <a:off x="5786446" y="5357826"/>
            <a:ext cx="32146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800" dirty="0" smtClean="0"/>
              <a:t>Data </a:t>
            </a:r>
            <a:r>
              <a:rPr lang="fr-FR" sz="1800" dirty="0" err="1" smtClean="0"/>
              <a:t>Mart</a:t>
            </a:r>
            <a:endParaRPr lang="fr-FR" sz="1800" dirty="0"/>
          </a:p>
        </p:txBody>
      </p:sp>
      <p:sp>
        <p:nvSpPr>
          <p:cNvPr id="9" name="ZoneTexte 8"/>
          <p:cNvSpPr txBox="1"/>
          <p:nvPr/>
        </p:nvSpPr>
        <p:spPr>
          <a:xfrm>
            <a:off x="1428728" y="6000768"/>
            <a:ext cx="32146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800" dirty="0" smtClean="0"/>
              <a:t>Data </a:t>
            </a:r>
            <a:r>
              <a:rPr lang="fr-FR" sz="1800" dirty="0" err="1" smtClean="0"/>
              <a:t>Staging</a:t>
            </a:r>
            <a:r>
              <a:rPr lang="fr-FR" sz="1800" dirty="0" smtClean="0"/>
              <a:t> Area</a:t>
            </a:r>
            <a:endParaRPr lang="fr-FR" sz="1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  <p:bldP spid="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 err="1" smtClean="0"/>
              <a:t>Approche</a:t>
            </a:r>
            <a:r>
              <a:rPr lang="en-US" sz="3200" dirty="0" smtClean="0"/>
              <a:t> de </a:t>
            </a:r>
            <a:r>
              <a:rPr lang="en-US" sz="3200" dirty="0" err="1" smtClean="0"/>
              <a:t>mise</a:t>
            </a:r>
            <a:r>
              <a:rPr lang="en-US" sz="3200" dirty="0" smtClean="0"/>
              <a:t> en place du </a:t>
            </a:r>
            <a:r>
              <a:rPr lang="en-US" sz="3200" dirty="0" err="1" smtClean="0"/>
              <a:t>Datawarehouse</a:t>
            </a:r>
            <a:endParaRPr lang="ru-RU" sz="3200" dirty="0"/>
          </a:p>
        </p:txBody>
      </p:sp>
      <p:sp>
        <p:nvSpPr>
          <p:cNvPr id="3" name="ZoneTexte 2"/>
          <p:cNvSpPr txBox="1"/>
          <p:nvPr/>
        </p:nvSpPr>
        <p:spPr>
          <a:xfrm>
            <a:off x="2000232" y="714356"/>
            <a:ext cx="50720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err="1" smtClean="0">
                <a:solidFill>
                  <a:srgbClr val="78ADCD"/>
                </a:solidFill>
              </a:rPr>
              <a:t>Bottom</a:t>
            </a:r>
            <a:r>
              <a:rPr lang="fr-FR" dirty="0" smtClean="0">
                <a:solidFill>
                  <a:srgbClr val="78ADCD"/>
                </a:solidFill>
              </a:rPr>
              <a:t> – up Architecture</a:t>
            </a:r>
            <a:endParaRPr lang="fr-FR" dirty="0">
              <a:solidFill>
                <a:srgbClr val="78ADCD"/>
              </a:solidFill>
            </a:endParaRPr>
          </a:p>
        </p:txBody>
      </p:sp>
      <p:pic>
        <p:nvPicPr>
          <p:cNvPr id="20070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14414" y="1357298"/>
            <a:ext cx="7643866" cy="4786346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/>
            <a:tailEnd/>
          </a:ln>
          <a:effectLst/>
        </p:spPr>
      </p:pic>
      <p:sp>
        <p:nvSpPr>
          <p:cNvPr id="5" name="ZoneTexte 4"/>
          <p:cNvSpPr txBox="1"/>
          <p:nvPr/>
        </p:nvSpPr>
        <p:spPr>
          <a:xfrm>
            <a:off x="-642974" y="1357298"/>
            <a:ext cx="32146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800" dirty="0" smtClean="0"/>
              <a:t>Données Sources</a:t>
            </a:r>
            <a:endParaRPr lang="fr-FR" sz="1800" dirty="0"/>
          </a:p>
        </p:txBody>
      </p:sp>
      <p:sp>
        <p:nvSpPr>
          <p:cNvPr id="6" name="ZoneTexte 5"/>
          <p:cNvSpPr txBox="1"/>
          <p:nvPr/>
        </p:nvSpPr>
        <p:spPr>
          <a:xfrm>
            <a:off x="6572264" y="2345288"/>
            <a:ext cx="32146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800" dirty="0" smtClean="0"/>
              <a:t>Data </a:t>
            </a:r>
            <a:r>
              <a:rPr lang="fr-FR" sz="1800" dirty="0" err="1" smtClean="0"/>
              <a:t>warehouse</a:t>
            </a:r>
            <a:endParaRPr lang="fr-FR" sz="1800" dirty="0"/>
          </a:p>
        </p:txBody>
      </p:sp>
      <p:sp>
        <p:nvSpPr>
          <p:cNvPr id="7" name="ZoneTexte 6"/>
          <p:cNvSpPr txBox="1"/>
          <p:nvPr/>
        </p:nvSpPr>
        <p:spPr>
          <a:xfrm>
            <a:off x="3214678" y="5572140"/>
            <a:ext cx="32146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800" dirty="0" smtClean="0"/>
              <a:t>Data </a:t>
            </a:r>
            <a:r>
              <a:rPr lang="fr-FR" sz="1800" dirty="0" err="1" smtClean="0"/>
              <a:t>Mart</a:t>
            </a:r>
            <a:endParaRPr lang="fr-FR" sz="1800" dirty="0"/>
          </a:p>
        </p:txBody>
      </p:sp>
      <p:sp>
        <p:nvSpPr>
          <p:cNvPr id="8" name="ZoneTexte 7"/>
          <p:cNvSpPr txBox="1"/>
          <p:nvPr/>
        </p:nvSpPr>
        <p:spPr>
          <a:xfrm>
            <a:off x="1142976" y="6060064"/>
            <a:ext cx="32146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800" dirty="0" smtClean="0"/>
              <a:t>Data </a:t>
            </a:r>
            <a:r>
              <a:rPr lang="fr-FR" sz="1800" dirty="0" err="1" smtClean="0"/>
              <a:t>Staging</a:t>
            </a:r>
            <a:r>
              <a:rPr lang="fr-FR" sz="1800" dirty="0" smtClean="0"/>
              <a:t> Area</a:t>
            </a:r>
            <a:endParaRPr lang="fr-FR" sz="1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 err="1" smtClean="0"/>
              <a:t>Approche</a:t>
            </a:r>
            <a:r>
              <a:rPr lang="en-US" sz="3200" dirty="0" smtClean="0"/>
              <a:t> de </a:t>
            </a:r>
            <a:r>
              <a:rPr lang="en-US" sz="3200" dirty="0" err="1" smtClean="0"/>
              <a:t>mise</a:t>
            </a:r>
            <a:r>
              <a:rPr lang="en-US" sz="3200" dirty="0" smtClean="0"/>
              <a:t> en place du </a:t>
            </a:r>
            <a:r>
              <a:rPr lang="en-US" sz="3200" dirty="0" err="1" smtClean="0"/>
              <a:t>Datawarehouse</a:t>
            </a:r>
            <a:endParaRPr lang="ru-RU" sz="3200" dirty="0"/>
          </a:p>
        </p:txBody>
      </p:sp>
      <p:sp>
        <p:nvSpPr>
          <p:cNvPr id="4" name="ZoneTexte 3"/>
          <p:cNvSpPr txBox="1"/>
          <p:nvPr/>
        </p:nvSpPr>
        <p:spPr>
          <a:xfrm>
            <a:off x="2000232" y="714356"/>
            <a:ext cx="50720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>
                <a:solidFill>
                  <a:srgbClr val="78ADCD"/>
                </a:solidFill>
              </a:rPr>
              <a:t>Entreprise Data </a:t>
            </a:r>
            <a:r>
              <a:rPr lang="fr-FR" dirty="0" err="1" smtClean="0">
                <a:solidFill>
                  <a:srgbClr val="78ADCD"/>
                </a:solidFill>
              </a:rPr>
              <a:t>Mart</a:t>
            </a:r>
            <a:r>
              <a:rPr lang="fr-FR" dirty="0" smtClean="0">
                <a:solidFill>
                  <a:srgbClr val="78ADCD"/>
                </a:solidFill>
              </a:rPr>
              <a:t> Architecture</a:t>
            </a:r>
            <a:endParaRPr lang="fr-FR" dirty="0">
              <a:solidFill>
                <a:srgbClr val="78ADCD"/>
              </a:solidFill>
            </a:endParaRPr>
          </a:p>
        </p:txBody>
      </p:sp>
      <p:pic>
        <p:nvPicPr>
          <p:cNvPr id="20173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14414" y="1428736"/>
            <a:ext cx="7429552" cy="4572031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/>
            <a:tailEnd/>
          </a:ln>
          <a:effectLst/>
        </p:spPr>
      </p:pic>
      <p:sp>
        <p:nvSpPr>
          <p:cNvPr id="5" name="ZoneTexte 4"/>
          <p:cNvSpPr txBox="1"/>
          <p:nvPr/>
        </p:nvSpPr>
        <p:spPr>
          <a:xfrm>
            <a:off x="-571536" y="1571612"/>
            <a:ext cx="32146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800" dirty="0" smtClean="0"/>
              <a:t>Données Sources</a:t>
            </a:r>
            <a:endParaRPr lang="fr-FR" sz="1800" dirty="0"/>
          </a:p>
        </p:txBody>
      </p:sp>
      <p:sp>
        <p:nvSpPr>
          <p:cNvPr id="6" name="ZoneTexte 5"/>
          <p:cNvSpPr txBox="1"/>
          <p:nvPr/>
        </p:nvSpPr>
        <p:spPr>
          <a:xfrm>
            <a:off x="6429420" y="2488164"/>
            <a:ext cx="32146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800" dirty="0" smtClean="0"/>
              <a:t>Data </a:t>
            </a:r>
            <a:r>
              <a:rPr lang="fr-FR" sz="1800" dirty="0" err="1" smtClean="0"/>
              <a:t>warehouse</a:t>
            </a:r>
            <a:endParaRPr lang="fr-FR" sz="1800" dirty="0"/>
          </a:p>
        </p:txBody>
      </p:sp>
      <p:sp>
        <p:nvSpPr>
          <p:cNvPr id="7" name="ZoneTexte 6"/>
          <p:cNvSpPr txBox="1"/>
          <p:nvPr/>
        </p:nvSpPr>
        <p:spPr>
          <a:xfrm>
            <a:off x="3286116" y="5429264"/>
            <a:ext cx="32146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800" dirty="0" smtClean="0"/>
              <a:t>Data </a:t>
            </a:r>
            <a:r>
              <a:rPr lang="fr-FR" sz="1800" dirty="0" err="1" smtClean="0"/>
              <a:t>Mart</a:t>
            </a:r>
            <a:endParaRPr lang="fr-FR" sz="1800" dirty="0"/>
          </a:p>
        </p:txBody>
      </p:sp>
      <p:sp>
        <p:nvSpPr>
          <p:cNvPr id="8" name="ZoneTexte 7"/>
          <p:cNvSpPr txBox="1"/>
          <p:nvPr/>
        </p:nvSpPr>
        <p:spPr>
          <a:xfrm>
            <a:off x="1142976" y="6060064"/>
            <a:ext cx="32146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800" dirty="0" smtClean="0"/>
              <a:t>Data Store </a:t>
            </a:r>
            <a:r>
              <a:rPr lang="fr-FR" sz="1800" dirty="0" err="1" smtClean="0"/>
              <a:t>Staging</a:t>
            </a:r>
            <a:r>
              <a:rPr lang="fr-FR" sz="1800" dirty="0" smtClean="0"/>
              <a:t> Area</a:t>
            </a:r>
            <a:endParaRPr lang="fr-FR" sz="1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 err="1" smtClean="0"/>
              <a:t>Approche</a:t>
            </a:r>
            <a:r>
              <a:rPr lang="en-US" sz="3200" dirty="0" smtClean="0"/>
              <a:t> de </a:t>
            </a:r>
            <a:r>
              <a:rPr lang="en-US" sz="3200" dirty="0" err="1" smtClean="0"/>
              <a:t>mise</a:t>
            </a:r>
            <a:r>
              <a:rPr lang="en-US" sz="3200" dirty="0" smtClean="0"/>
              <a:t> en place du </a:t>
            </a:r>
            <a:r>
              <a:rPr lang="en-US" sz="3200" dirty="0" err="1" smtClean="0"/>
              <a:t>Datawarehouse</a:t>
            </a:r>
            <a:endParaRPr lang="ru-RU" sz="3200" dirty="0"/>
          </a:p>
        </p:txBody>
      </p:sp>
      <p:sp>
        <p:nvSpPr>
          <p:cNvPr id="4" name="ZoneTexte 3"/>
          <p:cNvSpPr txBox="1"/>
          <p:nvPr/>
        </p:nvSpPr>
        <p:spPr>
          <a:xfrm>
            <a:off x="2000232" y="714356"/>
            <a:ext cx="50720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>
                <a:solidFill>
                  <a:srgbClr val="78ADCD"/>
                </a:solidFill>
              </a:rPr>
              <a:t>Data Stage/ Data </a:t>
            </a:r>
            <a:r>
              <a:rPr lang="fr-FR" dirty="0" err="1" smtClean="0">
                <a:solidFill>
                  <a:srgbClr val="78ADCD"/>
                </a:solidFill>
              </a:rPr>
              <a:t>Mart</a:t>
            </a:r>
            <a:r>
              <a:rPr lang="fr-FR" dirty="0" smtClean="0">
                <a:solidFill>
                  <a:srgbClr val="78ADCD"/>
                </a:solidFill>
              </a:rPr>
              <a:t> Architecture</a:t>
            </a:r>
            <a:endParaRPr lang="fr-FR" dirty="0">
              <a:solidFill>
                <a:srgbClr val="78ADCD"/>
              </a:solidFill>
            </a:endParaRPr>
          </a:p>
        </p:txBody>
      </p:sp>
      <p:pic>
        <p:nvPicPr>
          <p:cNvPr id="20275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57290" y="1428736"/>
            <a:ext cx="7358113" cy="4714908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/>
            <a:tailEnd/>
          </a:ln>
          <a:effectLst/>
        </p:spPr>
      </p:pic>
      <p:sp>
        <p:nvSpPr>
          <p:cNvPr id="5" name="ZoneTexte 4"/>
          <p:cNvSpPr txBox="1"/>
          <p:nvPr/>
        </p:nvSpPr>
        <p:spPr>
          <a:xfrm>
            <a:off x="-428660" y="1785926"/>
            <a:ext cx="32146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800" dirty="0" smtClean="0"/>
              <a:t>Données Sources</a:t>
            </a:r>
            <a:endParaRPr lang="fr-FR" sz="1800" dirty="0"/>
          </a:p>
        </p:txBody>
      </p:sp>
      <p:sp>
        <p:nvSpPr>
          <p:cNvPr id="6" name="ZoneTexte 5"/>
          <p:cNvSpPr txBox="1"/>
          <p:nvPr/>
        </p:nvSpPr>
        <p:spPr>
          <a:xfrm>
            <a:off x="6643734" y="5631436"/>
            <a:ext cx="32146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800" dirty="0" smtClean="0"/>
              <a:t>Data </a:t>
            </a:r>
            <a:r>
              <a:rPr lang="fr-FR" sz="1800" dirty="0" err="1" smtClean="0"/>
              <a:t>warehouse</a:t>
            </a:r>
            <a:endParaRPr lang="fr-FR" sz="1800" dirty="0"/>
          </a:p>
        </p:txBody>
      </p:sp>
      <p:sp>
        <p:nvSpPr>
          <p:cNvPr id="7" name="ZoneTexte 6"/>
          <p:cNvSpPr txBox="1"/>
          <p:nvPr/>
        </p:nvSpPr>
        <p:spPr>
          <a:xfrm>
            <a:off x="3929058" y="5572140"/>
            <a:ext cx="32146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800" dirty="0" smtClean="0"/>
              <a:t>Data </a:t>
            </a:r>
            <a:r>
              <a:rPr lang="fr-FR" sz="1800" dirty="0" err="1" smtClean="0"/>
              <a:t>Mart</a:t>
            </a:r>
            <a:endParaRPr lang="fr-FR" sz="1800" dirty="0"/>
          </a:p>
        </p:txBody>
      </p:sp>
      <p:sp>
        <p:nvSpPr>
          <p:cNvPr id="8" name="ZoneTexte 7"/>
          <p:cNvSpPr txBox="1"/>
          <p:nvPr/>
        </p:nvSpPr>
        <p:spPr>
          <a:xfrm>
            <a:off x="1142976" y="6060064"/>
            <a:ext cx="32146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800" dirty="0" smtClean="0"/>
              <a:t>Data Store </a:t>
            </a:r>
            <a:r>
              <a:rPr lang="fr-FR" sz="1800" dirty="0" err="1" smtClean="0"/>
              <a:t>Staging</a:t>
            </a:r>
            <a:r>
              <a:rPr lang="fr-FR" sz="1800" dirty="0" smtClean="0"/>
              <a:t> Area</a:t>
            </a:r>
            <a:endParaRPr lang="fr-FR" sz="1800" dirty="0"/>
          </a:p>
        </p:txBody>
      </p:sp>
      <p:sp>
        <p:nvSpPr>
          <p:cNvPr id="9" name="ZoneTexte 8"/>
          <p:cNvSpPr txBox="1"/>
          <p:nvPr/>
        </p:nvSpPr>
        <p:spPr>
          <a:xfrm>
            <a:off x="6072230" y="1214422"/>
            <a:ext cx="32146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800" dirty="0" smtClean="0"/>
              <a:t>Application Server</a:t>
            </a:r>
            <a:endParaRPr lang="fr-FR" sz="1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2" name="Rectangle 4"/>
          <p:cNvSpPr>
            <a:spLocks noGrp="1" noChangeArrowheads="1"/>
          </p:cNvSpPr>
          <p:nvPr>
            <p:ph type="title"/>
          </p:nvPr>
        </p:nvSpPr>
        <p:spPr>
          <a:xfrm>
            <a:off x="814422" y="38100"/>
            <a:ext cx="8686800" cy="533400"/>
          </a:xfrm>
        </p:spPr>
        <p:txBody>
          <a:bodyPr/>
          <a:lstStyle/>
          <a:p>
            <a:r>
              <a:rPr lang="en-US" sz="4000" dirty="0" smtClean="0"/>
              <a:t>Plan</a:t>
            </a:r>
            <a:endParaRPr lang="ru-RU" sz="4000" dirty="0"/>
          </a:p>
        </p:txBody>
      </p:sp>
      <p:sp>
        <p:nvSpPr>
          <p:cNvPr id="4" name="AutoShape 40"/>
          <p:cNvSpPr>
            <a:spLocks noChangeArrowheads="1"/>
          </p:cNvSpPr>
          <p:nvPr/>
        </p:nvSpPr>
        <p:spPr bwMode="auto">
          <a:xfrm flipH="1">
            <a:off x="865222" y="1627907"/>
            <a:ext cx="1187450" cy="4897437"/>
          </a:xfrm>
          <a:prstGeom prst="moon">
            <a:avLst>
              <a:gd name="adj" fmla="val 4676"/>
            </a:avLst>
          </a:prstGeom>
          <a:gradFill flip="none" rotWithShape="1">
            <a:gsLst>
              <a:gs pos="0">
                <a:schemeClr val="accent3">
                  <a:lumMod val="65000"/>
                </a:schemeClr>
              </a:gs>
              <a:gs pos="50000">
                <a:schemeClr val="tx1"/>
              </a:gs>
              <a:gs pos="100000">
                <a:schemeClr val="accent1"/>
              </a:gs>
            </a:gsLst>
            <a:lin ang="10800000" scaled="1"/>
            <a:tileRect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rtl="1" fontAlgn="auto">
              <a:spcBef>
                <a:spcPts val="0"/>
              </a:spcBef>
              <a:spcAft>
                <a:spcPts val="0"/>
              </a:spcAft>
              <a:defRPr/>
            </a:pPr>
            <a:endParaRPr lang="fr-FR" dirty="0">
              <a:solidFill>
                <a:srgbClr val="FF0000"/>
              </a:solidFill>
              <a:latin typeface="+mn-lt"/>
              <a:cs typeface="+mn-cs"/>
            </a:endParaRPr>
          </a:p>
        </p:txBody>
      </p:sp>
      <p:grpSp>
        <p:nvGrpSpPr>
          <p:cNvPr id="2" name="Group 14"/>
          <p:cNvGrpSpPr>
            <a:grpSpLocks/>
          </p:cNvGrpSpPr>
          <p:nvPr/>
        </p:nvGrpSpPr>
        <p:grpSpPr bwMode="auto">
          <a:xfrm>
            <a:off x="1119222" y="1710457"/>
            <a:ext cx="561975" cy="503237"/>
            <a:chOff x="1020" y="3022"/>
            <a:chExt cx="354" cy="317"/>
          </a:xfrm>
        </p:grpSpPr>
        <p:sp>
          <p:nvSpPr>
            <p:cNvPr id="6" name="Oval 8"/>
            <p:cNvSpPr>
              <a:spLocks noChangeArrowheads="1"/>
            </p:cNvSpPr>
            <p:nvPr/>
          </p:nvSpPr>
          <p:spPr bwMode="gray">
            <a:xfrm>
              <a:off x="1020" y="3022"/>
              <a:ext cx="354" cy="317"/>
            </a:xfrm>
            <a:prstGeom prst="ellipse">
              <a:avLst/>
            </a:prstGeom>
            <a:gradFill rotWithShape="1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 w="57150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rtl="1"/>
              <a:endParaRPr lang="fr-FR"/>
            </a:p>
          </p:txBody>
        </p:sp>
        <p:sp>
          <p:nvSpPr>
            <p:cNvPr id="7" name="Oval 9"/>
            <p:cNvSpPr>
              <a:spLocks noChangeArrowheads="1"/>
            </p:cNvSpPr>
            <p:nvPr/>
          </p:nvSpPr>
          <p:spPr bwMode="gray">
            <a:xfrm>
              <a:off x="1040" y="3040"/>
              <a:ext cx="314" cy="281"/>
            </a:xfrm>
            <a:prstGeom prst="ellipse">
              <a:avLst/>
            </a:prstGeom>
            <a:gradFill rotWithShape="1">
              <a:gsLst>
                <a:gs pos="0">
                  <a:srgbClr val="A2A2A2"/>
                </a:gs>
                <a:gs pos="50000">
                  <a:srgbClr val="FFFFFF"/>
                </a:gs>
                <a:gs pos="100000">
                  <a:srgbClr val="A2A2A2"/>
                </a:gs>
              </a:gsLst>
              <a:lin ang="0" scaled="1"/>
            </a:gra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rtl="1"/>
              <a:endParaRPr lang="fr-FR"/>
            </a:p>
          </p:txBody>
        </p:sp>
        <p:sp>
          <p:nvSpPr>
            <p:cNvPr id="8" name="Oval 13"/>
            <p:cNvSpPr>
              <a:spLocks noChangeAspect="1" noChangeArrowheads="1"/>
            </p:cNvSpPr>
            <p:nvPr/>
          </p:nvSpPr>
          <p:spPr bwMode="gray">
            <a:xfrm>
              <a:off x="1066" y="3058"/>
              <a:ext cx="264" cy="230"/>
            </a:xfrm>
            <a:prstGeom prst="ellipse">
              <a:avLst/>
            </a:prstGeom>
            <a:solidFill>
              <a:srgbClr val="B3D3EA"/>
            </a:solidFill>
            <a:ln w="38100" algn="ctr">
              <a:noFill/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 rtl="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fr-FR" sz="1600" b="1" dirty="0">
                <a:solidFill>
                  <a:srgbClr val="78ADCD"/>
                </a:solidFill>
                <a:latin typeface="Tahoma" pitchFamily="34" charset="0"/>
                <a:cs typeface="+mn-cs"/>
              </a:endParaRPr>
            </a:p>
          </p:txBody>
        </p:sp>
      </p:grpSp>
      <p:grpSp>
        <p:nvGrpSpPr>
          <p:cNvPr id="3" name="Group 15"/>
          <p:cNvGrpSpPr>
            <a:grpSpLocks/>
          </p:cNvGrpSpPr>
          <p:nvPr/>
        </p:nvGrpSpPr>
        <p:grpSpPr bwMode="auto">
          <a:xfrm>
            <a:off x="1500166" y="2428868"/>
            <a:ext cx="561975" cy="503238"/>
            <a:chOff x="1020" y="3022"/>
            <a:chExt cx="354" cy="317"/>
          </a:xfrm>
        </p:grpSpPr>
        <p:sp>
          <p:nvSpPr>
            <p:cNvPr id="10" name="Oval 16"/>
            <p:cNvSpPr>
              <a:spLocks noChangeArrowheads="1"/>
            </p:cNvSpPr>
            <p:nvPr/>
          </p:nvSpPr>
          <p:spPr bwMode="gray">
            <a:xfrm>
              <a:off x="1020" y="3022"/>
              <a:ext cx="354" cy="317"/>
            </a:xfrm>
            <a:prstGeom prst="ellipse">
              <a:avLst/>
            </a:prstGeom>
            <a:gradFill rotWithShape="1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 w="57150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rtl="1"/>
              <a:endParaRPr lang="fr-FR"/>
            </a:p>
          </p:txBody>
        </p:sp>
        <p:sp>
          <p:nvSpPr>
            <p:cNvPr id="11" name="Oval 17"/>
            <p:cNvSpPr>
              <a:spLocks noChangeArrowheads="1"/>
            </p:cNvSpPr>
            <p:nvPr/>
          </p:nvSpPr>
          <p:spPr bwMode="gray">
            <a:xfrm>
              <a:off x="1040" y="3040"/>
              <a:ext cx="314" cy="281"/>
            </a:xfrm>
            <a:prstGeom prst="ellipse">
              <a:avLst/>
            </a:prstGeom>
            <a:gradFill rotWithShape="1">
              <a:gsLst>
                <a:gs pos="0">
                  <a:srgbClr val="A2A2A2"/>
                </a:gs>
                <a:gs pos="50000">
                  <a:srgbClr val="FFFFFF"/>
                </a:gs>
                <a:gs pos="100000">
                  <a:srgbClr val="A2A2A2"/>
                </a:gs>
              </a:gsLst>
              <a:lin ang="0" scaled="1"/>
            </a:gra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rtl="1"/>
              <a:endParaRPr lang="fr-FR"/>
            </a:p>
          </p:txBody>
        </p:sp>
        <p:sp>
          <p:nvSpPr>
            <p:cNvPr id="12" name="Oval 21"/>
            <p:cNvSpPr>
              <a:spLocks noChangeAspect="1" noChangeArrowheads="1"/>
            </p:cNvSpPr>
            <p:nvPr/>
          </p:nvSpPr>
          <p:spPr bwMode="gray">
            <a:xfrm>
              <a:off x="1066" y="3058"/>
              <a:ext cx="265" cy="228"/>
            </a:xfrm>
            <a:prstGeom prst="ellipse">
              <a:avLst/>
            </a:prstGeom>
            <a:solidFill>
              <a:srgbClr val="B3D3EA"/>
            </a:solidFill>
            <a:ln w="38100" algn="ctr">
              <a:noFill/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 rtl="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fr-FR" sz="1600" b="1" dirty="0">
                <a:latin typeface="Tahoma" pitchFamily="34" charset="0"/>
                <a:cs typeface="+mn-cs"/>
              </a:endParaRPr>
            </a:p>
          </p:txBody>
        </p:sp>
      </p:grpSp>
      <p:grpSp>
        <p:nvGrpSpPr>
          <p:cNvPr id="5" name="Group 22"/>
          <p:cNvGrpSpPr>
            <a:grpSpLocks/>
          </p:cNvGrpSpPr>
          <p:nvPr/>
        </p:nvGrpSpPr>
        <p:grpSpPr bwMode="auto">
          <a:xfrm>
            <a:off x="1643042" y="3143248"/>
            <a:ext cx="561975" cy="503238"/>
            <a:chOff x="1020" y="3022"/>
            <a:chExt cx="354" cy="317"/>
          </a:xfrm>
        </p:grpSpPr>
        <p:sp>
          <p:nvSpPr>
            <p:cNvPr id="14" name="Oval 23"/>
            <p:cNvSpPr>
              <a:spLocks noChangeArrowheads="1"/>
            </p:cNvSpPr>
            <p:nvPr/>
          </p:nvSpPr>
          <p:spPr bwMode="gray">
            <a:xfrm>
              <a:off x="1020" y="3022"/>
              <a:ext cx="354" cy="317"/>
            </a:xfrm>
            <a:prstGeom prst="ellipse">
              <a:avLst/>
            </a:prstGeom>
            <a:gradFill rotWithShape="1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 w="57150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rtl="1"/>
              <a:endParaRPr lang="fr-FR"/>
            </a:p>
          </p:txBody>
        </p:sp>
        <p:sp>
          <p:nvSpPr>
            <p:cNvPr id="15" name="Oval 24"/>
            <p:cNvSpPr>
              <a:spLocks noChangeArrowheads="1"/>
            </p:cNvSpPr>
            <p:nvPr/>
          </p:nvSpPr>
          <p:spPr bwMode="gray">
            <a:xfrm>
              <a:off x="1040" y="3040"/>
              <a:ext cx="314" cy="281"/>
            </a:xfrm>
            <a:prstGeom prst="ellipse">
              <a:avLst/>
            </a:prstGeom>
            <a:gradFill rotWithShape="1">
              <a:gsLst>
                <a:gs pos="0">
                  <a:srgbClr val="A2A2A2"/>
                </a:gs>
                <a:gs pos="50000">
                  <a:srgbClr val="FFFFFF"/>
                </a:gs>
                <a:gs pos="100000">
                  <a:srgbClr val="A2A2A2"/>
                </a:gs>
              </a:gsLst>
              <a:lin ang="0" scaled="1"/>
            </a:gra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rtl="1"/>
              <a:endParaRPr lang="fr-FR"/>
            </a:p>
          </p:txBody>
        </p:sp>
        <p:sp>
          <p:nvSpPr>
            <p:cNvPr id="16" name="Oval 28"/>
            <p:cNvSpPr>
              <a:spLocks noChangeAspect="1" noChangeArrowheads="1"/>
            </p:cNvSpPr>
            <p:nvPr/>
          </p:nvSpPr>
          <p:spPr bwMode="gray">
            <a:xfrm>
              <a:off x="1066" y="3058"/>
              <a:ext cx="265" cy="228"/>
            </a:xfrm>
            <a:prstGeom prst="ellipse">
              <a:avLst/>
            </a:prstGeom>
            <a:solidFill>
              <a:srgbClr val="B3D3EA"/>
            </a:solidFill>
            <a:ln w="38100" algn="ctr">
              <a:noFill/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 rtl="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fr-FR" sz="1600" b="1" dirty="0">
                <a:latin typeface="Tahoma" pitchFamily="34" charset="0"/>
                <a:cs typeface="+mn-cs"/>
              </a:endParaRPr>
            </a:p>
          </p:txBody>
        </p:sp>
      </p:grpSp>
      <p:grpSp>
        <p:nvGrpSpPr>
          <p:cNvPr id="9" name="Group 22"/>
          <p:cNvGrpSpPr>
            <a:grpSpLocks/>
          </p:cNvGrpSpPr>
          <p:nvPr/>
        </p:nvGrpSpPr>
        <p:grpSpPr bwMode="auto">
          <a:xfrm>
            <a:off x="1747872" y="3929066"/>
            <a:ext cx="561975" cy="503237"/>
            <a:chOff x="1020" y="3022"/>
            <a:chExt cx="354" cy="317"/>
          </a:xfrm>
        </p:grpSpPr>
        <p:sp>
          <p:nvSpPr>
            <p:cNvPr id="18" name="Oval 23"/>
            <p:cNvSpPr>
              <a:spLocks noChangeArrowheads="1"/>
            </p:cNvSpPr>
            <p:nvPr/>
          </p:nvSpPr>
          <p:spPr bwMode="gray">
            <a:xfrm>
              <a:off x="1020" y="3022"/>
              <a:ext cx="354" cy="317"/>
            </a:xfrm>
            <a:prstGeom prst="ellipse">
              <a:avLst/>
            </a:prstGeom>
            <a:gradFill rotWithShape="1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 w="57150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rtl="1"/>
              <a:endParaRPr lang="fr-FR"/>
            </a:p>
          </p:txBody>
        </p:sp>
        <p:sp>
          <p:nvSpPr>
            <p:cNvPr id="19" name="Oval 24"/>
            <p:cNvSpPr>
              <a:spLocks noChangeArrowheads="1"/>
            </p:cNvSpPr>
            <p:nvPr/>
          </p:nvSpPr>
          <p:spPr bwMode="gray">
            <a:xfrm>
              <a:off x="1040" y="3040"/>
              <a:ext cx="314" cy="281"/>
            </a:xfrm>
            <a:prstGeom prst="ellipse">
              <a:avLst/>
            </a:prstGeom>
            <a:gradFill rotWithShape="1">
              <a:gsLst>
                <a:gs pos="0">
                  <a:srgbClr val="A2A2A2"/>
                </a:gs>
                <a:gs pos="50000">
                  <a:srgbClr val="FFFFFF"/>
                </a:gs>
                <a:gs pos="100000">
                  <a:srgbClr val="A2A2A2"/>
                </a:gs>
              </a:gsLst>
              <a:lin ang="0" scaled="1"/>
            </a:gra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rtl="1"/>
              <a:endParaRPr lang="fr-FR"/>
            </a:p>
          </p:txBody>
        </p:sp>
        <p:sp>
          <p:nvSpPr>
            <p:cNvPr id="20" name="Oval 28"/>
            <p:cNvSpPr>
              <a:spLocks noChangeAspect="1" noChangeArrowheads="1"/>
            </p:cNvSpPr>
            <p:nvPr/>
          </p:nvSpPr>
          <p:spPr bwMode="gray">
            <a:xfrm>
              <a:off x="1066" y="3058"/>
              <a:ext cx="265" cy="228"/>
            </a:xfrm>
            <a:prstGeom prst="ellipse">
              <a:avLst/>
            </a:prstGeom>
            <a:solidFill>
              <a:srgbClr val="B3D3EA"/>
            </a:solidFill>
            <a:ln w="38100" algn="ctr">
              <a:noFill/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 rtl="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fr-FR" sz="1600" b="1" dirty="0">
                <a:latin typeface="Tahoma" pitchFamily="34" charset="0"/>
                <a:cs typeface="+mn-cs"/>
              </a:endParaRPr>
            </a:p>
          </p:txBody>
        </p:sp>
      </p:grpSp>
      <p:grpSp>
        <p:nvGrpSpPr>
          <p:cNvPr id="13" name="Group 22"/>
          <p:cNvGrpSpPr>
            <a:grpSpLocks/>
          </p:cNvGrpSpPr>
          <p:nvPr/>
        </p:nvGrpSpPr>
        <p:grpSpPr bwMode="auto">
          <a:xfrm>
            <a:off x="1652571" y="4711713"/>
            <a:ext cx="561975" cy="503237"/>
            <a:chOff x="1020" y="3022"/>
            <a:chExt cx="354" cy="317"/>
          </a:xfrm>
        </p:grpSpPr>
        <p:sp>
          <p:nvSpPr>
            <p:cNvPr id="22" name="Oval 23"/>
            <p:cNvSpPr>
              <a:spLocks noChangeArrowheads="1"/>
            </p:cNvSpPr>
            <p:nvPr/>
          </p:nvSpPr>
          <p:spPr bwMode="gray">
            <a:xfrm>
              <a:off x="1020" y="3022"/>
              <a:ext cx="354" cy="317"/>
            </a:xfrm>
            <a:prstGeom prst="ellipse">
              <a:avLst/>
            </a:prstGeom>
            <a:gradFill rotWithShape="1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 w="57150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rtl="1"/>
              <a:endParaRPr lang="fr-FR"/>
            </a:p>
          </p:txBody>
        </p:sp>
        <p:sp>
          <p:nvSpPr>
            <p:cNvPr id="23" name="Oval 24"/>
            <p:cNvSpPr>
              <a:spLocks noChangeArrowheads="1"/>
            </p:cNvSpPr>
            <p:nvPr/>
          </p:nvSpPr>
          <p:spPr bwMode="gray">
            <a:xfrm>
              <a:off x="1040" y="3040"/>
              <a:ext cx="314" cy="281"/>
            </a:xfrm>
            <a:prstGeom prst="ellipse">
              <a:avLst/>
            </a:prstGeom>
            <a:gradFill rotWithShape="1">
              <a:gsLst>
                <a:gs pos="0">
                  <a:srgbClr val="A2A2A2"/>
                </a:gs>
                <a:gs pos="50000">
                  <a:srgbClr val="FFFFFF"/>
                </a:gs>
                <a:gs pos="100000">
                  <a:srgbClr val="A2A2A2"/>
                </a:gs>
              </a:gsLst>
              <a:lin ang="0" scaled="1"/>
            </a:gra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rtl="1"/>
              <a:endParaRPr lang="fr-FR"/>
            </a:p>
          </p:txBody>
        </p:sp>
        <p:sp>
          <p:nvSpPr>
            <p:cNvPr id="24" name="Oval 28"/>
            <p:cNvSpPr>
              <a:spLocks noChangeAspect="1" noChangeArrowheads="1"/>
            </p:cNvSpPr>
            <p:nvPr/>
          </p:nvSpPr>
          <p:spPr bwMode="gray">
            <a:xfrm>
              <a:off x="1066" y="3058"/>
              <a:ext cx="265" cy="228"/>
            </a:xfrm>
            <a:prstGeom prst="ellipse">
              <a:avLst/>
            </a:prstGeom>
            <a:solidFill>
              <a:srgbClr val="B3D3EA"/>
            </a:solidFill>
            <a:ln w="38100" algn="ctr">
              <a:noFill/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 rtl="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fr-FR" sz="1600" b="1" dirty="0">
                <a:latin typeface="Tahoma" pitchFamily="34" charset="0"/>
                <a:cs typeface="+mn-cs"/>
              </a:endParaRPr>
            </a:p>
          </p:txBody>
        </p:sp>
      </p:grpSp>
      <p:sp>
        <p:nvSpPr>
          <p:cNvPr id="25" name="ZoneTexte 24"/>
          <p:cNvSpPr txBox="1"/>
          <p:nvPr/>
        </p:nvSpPr>
        <p:spPr>
          <a:xfrm>
            <a:off x="1857356" y="1643050"/>
            <a:ext cx="57150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fr-FR" dirty="0" smtClean="0">
                <a:solidFill>
                  <a:srgbClr val="0070C0"/>
                </a:solidFill>
              </a:rPr>
              <a:t>L’informatique décisionnelle</a:t>
            </a:r>
            <a:endParaRPr lang="fr-FR" dirty="0">
              <a:solidFill>
                <a:srgbClr val="0070C0"/>
              </a:solidFill>
            </a:endParaRPr>
          </a:p>
        </p:txBody>
      </p:sp>
      <p:sp>
        <p:nvSpPr>
          <p:cNvPr id="27" name="ZoneTexte 26"/>
          <p:cNvSpPr txBox="1"/>
          <p:nvPr/>
        </p:nvSpPr>
        <p:spPr>
          <a:xfrm>
            <a:off x="2428860" y="3071810"/>
            <a:ext cx="57150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fr-FR" dirty="0" smtClean="0">
                <a:solidFill>
                  <a:srgbClr val="0070C0"/>
                </a:solidFill>
              </a:rPr>
              <a:t>Présentation du </a:t>
            </a:r>
            <a:r>
              <a:rPr lang="fr-FR" dirty="0" err="1" smtClean="0">
                <a:solidFill>
                  <a:srgbClr val="0070C0"/>
                </a:solidFill>
              </a:rPr>
              <a:t>datawarehouse</a:t>
            </a:r>
            <a:endParaRPr lang="fr-FR" dirty="0">
              <a:solidFill>
                <a:srgbClr val="0070C0"/>
              </a:solidFill>
            </a:endParaRPr>
          </a:p>
        </p:txBody>
      </p:sp>
      <p:sp>
        <p:nvSpPr>
          <p:cNvPr id="28" name="ZoneTexte 27"/>
          <p:cNvSpPr txBox="1"/>
          <p:nvPr/>
        </p:nvSpPr>
        <p:spPr>
          <a:xfrm>
            <a:off x="2428860" y="3857628"/>
            <a:ext cx="57150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fr-FR" dirty="0" smtClean="0">
                <a:solidFill>
                  <a:srgbClr val="0070C0"/>
                </a:solidFill>
              </a:rPr>
              <a:t>Approche de mise en place du data </a:t>
            </a:r>
            <a:r>
              <a:rPr lang="fr-FR" dirty="0" err="1" smtClean="0">
                <a:solidFill>
                  <a:srgbClr val="0070C0"/>
                </a:solidFill>
              </a:rPr>
              <a:t>warehouse</a:t>
            </a:r>
            <a:endParaRPr lang="fr-FR" dirty="0">
              <a:solidFill>
                <a:srgbClr val="0070C0"/>
              </a:solidFill>
            </a:endParaRPr>
          </a:p>
        </p:txBody>
      </p:sp>
      <p:grpSp>
        <p:nvGrpSpPr>
          <p:cNvPr id="17" name="Group 22"/>
          <p:cNvGrpSpPr>
            <a:grpSpLocks/>
          </p:cNvGrpSpPr>
          <p:nvPr/>
        </p:nvGrpSpPr>
        <p:grpSpPr bwMode="auto">
          <a:xfrm>
            <a:off x="1428728" y="5572140"/>
            <a:ext cx="561975" cy="503237"/>
            <a:chOff x="1020" y="3022"/>
            <a:chExt cx="354" cy="317"/>
          </a:xfrm>
        </p:grpSpPr>
        <p:sp>
          <p:nvSpPr>
            <p:cNvPr id="32" name="Oval 23"/>
            <p:cNvSpPr>
              <a:spLocks noChangeArrowheads="1"/>
            </p:cNvSpPr>
            <p:nvPr/>
          </p:nvSpPr>
          <p:spPr bwMode="gray">
            <a:xfrm>
              <a:off x="1020" y="3022"/>
              <a:ext cx="354" cy="317"/>
            </a:xfrm>
            <a:prstGeom prst="ellipse">
              <a:avLst/>
            </a:prstGeom>
            <a:gradFill rotWithShape="1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 w="57150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rtl="1"/>
              <a:endParaRPr lang="fr-FR"/>
            </a:p>
          </p:txBody>
        </p:sp>
        <p:sp>
          <p:nvSpPr>
            <p:cNvPr id="33" name="Oval 24"/>
            <p:cNvSpPr>
              <a:spLocks noChangeArrowheads="1"/>
            </p:cNvSpPr>
            <p:nvPr/>
          </p:nvSpPr>
          <p:spPr bwMode="gray">
            <a:xfrm>
              <a:off x="1040" y="3040"/>
              <a:ext cx="314" cy="281"/>
            </a:xfrm>
            <a:prstGeom prst="ellipse">
              <a:avLst/>
            </a:prstGeom>
            <a:gradFill rotWithShape="1">
              <a:gsLst>
                <a:gs pos="0">
                  <a:srgbClr val="A2A2A2"/>
                </a:gs>
                <a:gs pos="50000">
                  <a:srgbClr val="FFFFFF"/>
                </a:gs>
                <a:gs pos="100000">
                  <a:srgbClr val="A2A2A2"/>
                </a:gs>
              </a:gsLst>
              <a:lin ang="0" scaled="1"/>
            </a:gra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rtl="1"/>
              <a:endParaRPr lang="fr-FR"/>
            </a:p>
          </p:txBody>
        </p:sp>
        <p:sp>
          <p:nvSpPr>
            <p:cNvPr id="34" name="Oval 28"/>
            <p:cNvSpPr>
              <a:spLocks noChangeAspect="1" noChangeArrowheads="1"/>
            </p:cNvSpPr>
            <p:nvPr/>
          </p:nvSpPr>
          <p:spPr bwMode="gray">
            <a:xfrm>
              <a:off x="1066" y="3058"/>
              <a:ext cx="265" cy="228"/>
            </a:xfrm>
            <a:prstGeom prst="ellipse">
              <a:avLst/>
            </a:prstGeom>
            <a:solidFill>
              <a:srgbClr val="B3D3EA"/>
            </a:solidFill>
            <a:ln w="38100" algn="ctr">
              <a:noFill/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 rtl="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fr-FR" sz="1600" b="1" dirty="0">
                <a:latin typeface="Tahoma" pitchFamily="34" charset="0"/>
                <a:cs typeface="+mn-cs"/>
              </a:endParaRPr>
            </a:p>
          </p:txBody>
        </p:sp>
      </p:grpSp>
      <p:sp>
        <p:nvSpPr>
          <p:cNvPr id="35" name="ZoneTexte 34"/>
          <p:cNvSpPr txBox="1"/>
          <p:nvPr/>
        </p:nvSpPr>
        <p:spPr>
          <a:xfrm>
            <a:off x="2071670" y="5539103"/>
            <a:ext cx="57150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fr-FR" dirty="0" smtClean="0">
                <a:solidFill>
                  <a:srgbClr val="0070C0"/>
                </a:solidFill>
              </a:rPr>
              <a:t>Conclusion et Perspectives</a:t>
            </a:r>
            <a:endParaRPr lang="fr-FR" dirty="0">
              <a:solidFill>
                <a:srgbClr val="0070C0"/>
              </a:solidFill>
            </a:endParaRPr>
          </a:p>
        </p:txBody>
      </p:sp>
      <p:sp>
        <p:nvSpPr>
          <p:cNvPr id="36" name="ZoneTexte 35"/>
          <p:cNvSpPr txBox="1"/>
          <p:nvPr/>
        </p:nvSpPr>
        <p:spPr>
          <a:xfrm>
            <a:off x="2357422" y="4857760"/>
            <a:ext cx="57150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fr-FR" dirty="0" smtClean="0">
                <a:solidFill>
                  <a:srgbClr val="FF0000"/>
                </a:solidFill>
              </a:rPr>
              <a:t>Concevoir un </a:t>
            </a:r>
            <a:r>
              <a:rPr lang="fr-FR" dirty="0" err="1" smtClean="0">
                <a:solidFill>
                  <a:srgbClr val="FF0000"/>
                </a:solidFill>
              </a:rPr>
              <a:t>datawarehouse</a:t>
            </a:r>
            <a:endParaRPr lang="fr-FR" dirty="0">
              <a:solidFill>
                <a:srgbClr val="FF0000"/>
              </a:solidFill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2517591" y="2357430"/>
            <a:ext cx="410881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fr-FR" dirty="0" smtClean="0">
                <a:solidFill>
                  <a:srgbClr val="0070C0"/>
                </a:solidFill>
              </a:rPr>
              <a:t>Pourquoi le </a:t>
            </a:r>
            <a:r>
              <a:rPr lang="fr-FR" dirty="0" err="1" smtClean="0">
                <a:solidFill>
                  <a:srgbClr val="0070C0"/>
                </a:solidFill>
              </a:rPr>
              <a:t>datawarehouse</a:t>
            </a:r>
            <a:r>
              <a:rPr lang="fr-FR" dirty="0" smtClean="0">
                <a:solidFill>
                  <a:srgbClr val="0070C0"/>
                </a:solidFill>
              </a:rPr>
              <a:t>?</a:t>
            </a:r>
            <a:endParaRPr lang="fr-FR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sz="4000" dirty="0" smtClean="0"/>
              <a:t>Construire un </a:t>
            </a:r>
            <a:r>
              <a:rPr lang="fr-FR" sz="4000" dirty="0" err="1" smtClean="0"/>
              <a:t>datawarehouse</a:t>
            </a:r>
            <a:endParaRPr lang="ru-RU" sz="4000" dirty="0"/>
          </a:p>
        </p:txBody>
      </p:sp>
      <p:sp>
        <p:nvSpPr>
          <p:cNvPr id="4" name="Rectangle 3"/>
          <p:cNvSpPr/>
          <p:nvPr/>
        </p:nvSpPr>
        <p:spPr>
          <a:xfrm>
            <a:off x="3000364" y="1714488"/>
            <a:ext cx="685804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algn="l">
              <a:buFont typeface="Arial" pitchFamily="34" charset="0"/>
              <a:buChar char="•"/>
            </a:pPr>
            <a:r>
              <a:rPr lang="en-US" sz="3600" dirty="0" err="1" smtClean="0">
                <a:cs typeface="Arial" charset="0"/>
              </a:rPr>
              <a:t>Analyse</a:t>
            </a:r>
            <a:endParaRPr lang="en-US" sz="3600" dirty="0" smtClean="0">
              <a:cs typeface="Arial" charset="0"/>
            </a:endParaRPr>
          </a:p>
          <a:p>
            <a:pPr lvl="1" algn="l">
              <a:buFont typeface="Arial" pitchFamily="34" charset="0"/>
              <a:buChar char="•"/>
            </a:pPr>
            <a:r>
              <a:rPr lang="en-US" sz="3600" dirty="0" err="1" smtClean="0">
                <a:cs typeface="Arial" charset="0"/>
              </a:rPr>
              <a:t>Modélisation</a:t>
            </a:r>
            <a:endParaRPr lang="en-US" sz="3600" dirty="0" smtClean="0">
              <a:cs typeface="Times New Roman" pitchFamily="18" charset="0"/>
            </a:endParaRPr>
          </a:p>
          <a:p>
            <a:pPr lvl="1" algn="l">
              <a:buFont typeface="Arial" pitchFamily="34" charset="0"/>
              <a:buChar char="•"/>
            </a:pPr>
            <a:r>
              <a:rPr lang="en-US" sz="3600" dirty="0" smtClean="0">
                <a:cs typeface="Arial" charset="0"/>
              </a:rPr>
              <a:t>Importation des </a:t>
            </a:r>
            <a:r>
              <a:rPr lang="en-US" sz="3600" dirty="0" err="1" smtClean="0">
                <a:cs typeface="Arial" charset="0"/>
              </a:rPr>
              <a:t>données</a:t>
            </a:r>
            <a:endParaRPr lang="en-US" sz="3600" dirty="0" smtClean="0">
              <a:cs typeface="Times New Roman" pitchFamily="18" charset="0"/>
            </a:endParaRPr>
          </a:p>
          <a:p>
            <a:pPr lvl="1" algn="l">
              <a:buFont typeface="Arial" pitchFamily="34" charset="0"/>
              <a:buChar char="•"/>
            </a:pPr>
            <a:r>
              <a:rPr lang="en-US" sz="3600" dirty="0" smtClean="0">
                <a:cs typeface="Arial" charset="0"/>
              </a:rPr>
              <a:t>Installer les </a:t>
            </a:r>
            <a:r>
              <a:rPr lang="en-US" sz="3600" dirty="0" err="1" smtClean="0">
                <a:cs typeface="Arial" charset="0"/>
              </a:rPr>
              <a:t>outils</a:t>
            </a:r>
            <a:r>
              <a:rPr lang="en-US" sz="3600" dirty="0" smtClean="0">
                <a:cs typeface="Arial" charset="0"/>
              </a:rPr>
              <a:t> </a:t>
            </a:r>
            <a:r>
              <a:rPr lang="en-US" sz="3600" dirty="0" err="1" smtClean="0">
                <a:cs typeface="Arial" charset="0"/>
              </a:rPr>
              <a:t>frontaux</a:t>
            </a:r>
            <a:endParaRPr lang="en-US" sz="3600" dirty="0" smtClean="0">
              <a:cs typeface="Times New Roman" pitchFamily="18" charset="0"/>
            </a:endParaRPr>
          </a:p>
          <a:p>
            <a:pPr lvl="1" algn="l">
              <a:buFont typeface="Arial" pitchFamily="34" charset="0"/>
              <a:buChar char="•"/>
            </a:pPr>
            <a:r>
              <a:rPr lang="en-US" sz="3600" dirty="0" smtClean="0">
                <a:cs typeface="Arial" charset="0"/>
              </a:rPr>
              <a:t>Tester et </a:t>
            </a:r>
            <a:r>
              <a:rPr lang="en-US" sz="3600" dirty="0" err="1" smtClean="0">
                <a:cs typeface="Arial" charset="0"/>
              </a:rPr>
              <a:t>déployer</a:t>
            </a:r>
            <a:endParaRPr lang="en-US" sz="3600" dirty="0"/>
          </a:p>
        </p:txBody>
      </p:sp>
      <p:pic>
        <p:nvPicPr>
          <p:cNvPr id="5" name="Picture 4" descr="arrows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7224" y="1928802"/>
            <a:ext cx="2552700" cy="2667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7772400" cy="642918"/>
          </a:xfrm>
        </p:spPr>
        <p:txBody>
          <a:bodyPr/>
          <a:lstStyle/>
          <a:p>
            <a:r>
              <a:rPr lang="en-US" dirty="0" err="1" smtClean="0"/>
              <a:t>Etape</a:t>
            </a:r>
            <a:r>
              <a:rPr lang="en-US" dirty="0" smtClean="0"/>
              <a:t> </a:t>
            </a:r>
            <a:r>
              <a:rPr lang="en-US" dirty="0"/>
              <a:t>1: </a:t>
            </a:r>
            <a:r>
              <a:rPr lang="en-US" dirty="0" err="1" smtClean="0"/>
              <a:t>Analyse</a:t>
            </a:r>
            <a:endParaRPr lang="en-US" dirty="0"/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685800" y="1981200"/>
            <a:ext cx="7772400" cy="4591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fr-FR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Times New Roman" pitchFamily="18" charset="0"/>
              </a:rPr>
              <a:t>Identification:</a:t>
            </a: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tabLst/>
              <a:defRPr/>
            </a:pPr>
            <a:r>
              <a:rPr kumimoji="0" lang="fr-FR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cs typeface="Times New Roman" pitchFamily="18" charset="0"/>
              </a:rPr>
              <a:t>Questions cibles</a:t>
            </a: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tabLst/>
              <a:defRPr/>
            </a:pPr>
            <a:r>
              <a:rPr kumimoji="0" lang="fr-FR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cs typeface="Times New Roman" pitchFamily="18" charset="0"/>
              </a:rPr>
              <a:t>Besoin de données</a:t>
            </a: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tabLst/>
              <a:defRPr/>
            </a:pPr>
            <a:r>
              <a:rPr kumimoji="0" lang="fr-FR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cs typeface="Times New Roman" pitchFamily="18" charset="0"/>
              </a:rPr>
              <a:t>Pertinence des données</a:t>
            </a: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tabLst/>
              <a:defRPr/>
            </a:pPr>
            <a:r>
              <a:rPr kumimoji="0" lang="fr-FR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cs typeface="Times New Roman" pitchFamily="18" charset="0"/>
              </a:rPr>
              <a:t>Granularité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fr-FR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Création d’un dictionnaire de données</a:t>
            </a:r>
          </a:p>
          <a:p>
            <a:pPr marL="342900" lvl="0" indent="-342900" algn="l">
              <a:spcBef>
                <a:spcPct val="20000"/>
              </a:spcBef>
              <a:buFontTx/>
              <a:buChar char="•"/>
            </a:pPr>
            <a:r>
              <a:rPr lang="fr-FR" sz="3200" kern="0" dirty="0" smtClean="0">
                <a:cs typeface="Times New Roman" pitchFamily="18" charset="0"/>
              </a:rPr>
              <a:t>Analyse </a:t>
            </a:r>
            <a:r>
              <a:rPr kumimoji="0" lang="fr-FR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Times New Roman" pitchFamily="18" charset="0"/>
              </a:rPr>
              <a:t>Dimensionnelle</a:t>
            </a: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tabLst/>
              <a:defRPr/>
            </a:pPr>
            <a:r>
              <a:rPr kumimoji="0" lang="fr-FR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</a:rPr>
              <a:t>Identification</a:t>
            </a:r>
            <a:r>
              <a:rPr lang="fr-FR" sz="2800" kern="0" dirty="0" smtClean="0">
                <a:latin typeface="+mn-lt"/>
              </a:rPr>
              <a:t> des</a:t>
            </a:r>
            <a:r>
              <a:rPr kumimoji="0" lang="fr-FR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</a:rPr>
              <a:t> faits et dimensions</a:t>
            </a:r>
            <a:endParaRPr kumimoji="0" lang="fr-FR" sz="28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</a:endParaRPr>
          </a:p>
        </p:txBody>
      </p:sp>
      <p:pic>
        <p:nvPicPr>
          <p:cNvPr id="7" name="Picture 17" descr="arrows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76800" y="1600200"/>
            <a:ext cx="1457325" cy="1524000"/>
          </a:xfrm>
          <a:prstGeom prst="rect">
            <a:avLst/>
          </a:prstGeom>
          <a:noFill/>
        </p:spPr>
      </p:pic>
      <p:pic>
        <p:nvPicPr>
          <p:cNvPr id="8" name="Picture 18" descr="BD14755_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53200" y="1600200"/>
            <a:ext cx="228600" cy="228600"/>
          </a:xfrm>
          <a:prstGeom prst="rect">
            <a:avLst/>
          </a:prstGeom>
          <a:noFill/>
        </p:spPr>
      </p:pic>
      <p:sp>
        <p:nvSpPr>
          <p:cNvPr id="9" name="Rectangle 1030"/>
          <p:cNvSpPr>
            <a:spLocks noChangeArrowheads="1"/>
          </p:cNvSpPr>
          <p:nvPr/>
        </p:nvSpPr>
        <p:spPr bwMode="auto">
          <a:xfrm>
            <a:off x="5715008" y="1524000"/>
            <a:ext cx="3428992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742950" lvl="1" indent="-285750">
              <a:spcBef>
                <a:spcPct val="20000"/>
              </a:spcBef>
            </a:pPr>
            <a:r>
              <a:rPr lang="fr-FR" sz="1800" dirty="0" smtClean="0">
                <a:latin typeface="Times New Roman" pitchFamily="18" charset="0"/>
                <a:cs typeface="Arial" charset="0"/>
              </a:rPr>
              <a:t>	Analyse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fr-FR" sz="1800" dirty="0" smtClean="0">
                <a:latin typeface="Times New Roman" pitchFamily="18" charset="0"/>
                <a:cs typeface="Arial" charset="0"/>
              </a:rPr>
              <a:t>Modélisation</a:t>
            </a:r>
            <a:endParaRPr lang="fr-FR" sz="1800" dirty="0" smtClean="0">
              <a:latin typeface="Times New Roman" pitchFamily="18" charset="0"/>
              <a:cs typeface="Times New Roman" pitchFamily="18" charset="0"/>
            </a:endParaRP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fr-FR" sz="1800" dirty="0" smtClean="0">
                <a:latin typeface="Times New Roman" pitchFamily="18" charset="0"/>
                <a:cs typeface="Arial" charset="0"/>
              </a:rPr>
              <a:t>Importation des données</a:t>
            </a:r>
            <a:endParaRPr lang="fr-FR" sz="1800" dirty="0" smtClean="0">
              <a:latin typeface="Times New Roman" pitchFamily="18" charset="0"/>
              <a:cs typeface="Times New Roman" pitchFamily="18" charset="0"/>
            </a:endParaRP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fr-FR" sz="1800" dirty="0" smtClean="0">
                <a:latin typeface="Times New Roman" pitchFamily="18" charset="0"/>
                <a:cs typeface="Arial" charset="0"/>
              </a:rPr>
              <a:t>Installer les outils frontaux</a:t>
            </a:r>
            <a:endParaRPr lang="fr-FR" sz="1800" dirty="0" smtClean="0">
              <a:latin typeface="Times New Roman" pitchFamily="18" charset="0"/>
              <a:cs typeface="Times New Roman" pitchFamily="18" charset="0"/>
            </a:endParaRP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fr-FR" sz="1800" dirty="0" smtClean="0">
                <a:latin typeface="Times New Roman" pitchFamily="18" charset="0"/>
                <a:cs typeface="Arial" charset="0"/>
              </a:rPr>
              <a:t>Tester et déployer</a:t>
            </a:r>
            <a:endParaRPr lang="fr-FR" sz="1800" dirty="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7772400" cy="785794"/>
          </a:xfrm>
        </p:spPr>
        <p:txBody>
          <a:bodyPr/>
          <a:lstStyle/>
          <a:p>
            <a:r>
              <a:rPr lang="en-US" dirty="0" err="1" smtClean="0"/>
              <a:t>Etape</a:t>
            </a:r>
            <a:r>
              <a:rPr lang="en-US" dirty="0" smtClean="0"/>
              <a:t> 2: </a:t>
            </a:r>
            <a:r>
              <a:rPr lang="en-US" dirty="0" err="1" smtClean="0"/>
              <a:t>Modélisation</a:t>
            </a:r>
            <a:endParaRPr lang="en-US" dirty="0"/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357158" y="200024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fr-FR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Times New Roman" pitchFamily="18" charset="0"/>
              </a:rPr>
              <a:t>Schéma étoile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fr-FR" sz="32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Times New Roman" pitchFamily="18" charset="0"/>
              </a:rPr>
              <a:t>Tra</a:t>
            </a:r>
            <a:r>
              <a:rPr lang="fr-FR" sz="3200" kern="0" dirty="0" err="1" smtClean="0">
                <a:latin typeface="+mn-lt"/>
                <a:cs typeface="Times New Roman" pitchFamily="18" charset="0"/>
              </a:rPr>
              <a:t>nsformation</a:t>
            </a:r>
            <a:r>
              <a:rPr lang="fr-FR" sz="3200" kern="0" dirty="0" smtClean="0">
                <a:latin typeface="+mn-lt"/>
                <a:cs typeface="Times New Roman" pitchFamily="18" charset="0"/>
              </a:rPr>
              <a:t> des données</a:t>
            </a:r>
            <a:endParaRPr kumimoji="0" lang="fr-FR" sz="32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fr-FR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Times New Roman" pitchFamily="18" charset="0"/>
              </a:rPr>
              <a:t>Agrégation 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fr-FR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Times New Roman" pitchFamily="18" charset="0"/>
              </a:rPr>
              <a:t>Valeurs pré-calculées</a:t>
            </a:r>
          </a:p>
        </p:txBody>
      </p:sp>
      <p:grpSp>
        <p:nvGrpSpPr>
          <p:cNvPr id="6" name="Group 8"/>
          <p:cNvGrpSpPr>
            <a:grpSpLocks/>
          </p:cNvGrpSpPr>
          <p:nvPr/>
        </p:nvGrpSpPr>
        <p:grpSpPr bwMode="auto">
          <a:xfrm>
            <a:off x="4724400" y="3733800"/>
            <a:ext cx="4191000" cy="2895600"/>
            <a:chOff x="1152" y="1104"/>
            <a:chExt cx="3312" cy="2448"/>
          </a:xfrm>
        </p:grpSpPr>
        <p:graphicFrame>
          <p:nvGraphicFramePr>
            <p:cNvPr id="7" name="Object 9"/>
            <p:cNvGraphicFramePr>
              <a:graphicFrameLocks noChangeAspect="1"/>
            </p:cNvGraphicFramePr>
            <p:nvPr/>
          </p:nvGraphicFramePr>
          <p:xfrm>
            <a:off x="1152" y="1104"/>
            <a:ext cx="880" cy="912"/>
          </p:xfrm>
          <a:graphic>
            <a:graphicData uri="http://schemas.openxmlformats.org/presentationml/2006/ole">
              <p:oleObj spid="_x0000_s224258" name="VISIO" r:id="rId3" imgW="6435360" imgH="6670080" progId="">
                <p:embed/>
              </p:oleObj>
            </a:graphicData>
          </a:graphic>
        </p:graphicFrame>
        <p:graphicFrame>
          <p:nvGraphicFramePr>
            <p:cNvPr id="8" name="Object 10"/>
            <p:cNvGraphicFramePr>
              <a:graphicFrameLocks noChangeAspect="1"/>
            </p:cNvGraphicFramePr>
            <p:nvPr/>
          </p:nvGraphicFramePr>
          <p:xfrm>
            <a:off x="1200" y="2640"/>
            <a:ext cx="880" cy="912"/>
          </p:xfrm>
          <a:graphic>
            <a:graphicData uri="http://schemas.openxmlformats.org/presentationml/2006/ole">
              <p:oleObj spid="_x0000_s224259" name="VISIO" r:id="rId4" imgW="6435360" imgH="6670080" progId="">
                <p:embed/>
              </p:oleObj>
            </a:graphicData>
          </a:graphic>
        </p:graphicFrame>
        <p:graphicFrame>
          <p:nvGraphicFramePr>
            <p:cNvPr id="9" name="Object 11"/>
            <p:cNvGraphicFramePr>
              <a:graphicFrameLocks noChangeAspect="1"/>
            </p:cNvGraphicFramePr>
            <p:nvPr/>
          </p:nvGraphicFramePr>
          <p:xfrm>
            <a:off x="2928" y="1680"/>
            <a:ext cx="1536" cy="1184"/>
          </p:xfrm>
          <a:graphic>
            <a:graphicData uri="http://schemas.openxmlformats.org/presentationml/2006/ole">
              <p:oleObj spid="_x0000_s224260" name="VISIO" r:id="rId5" imgW="5984280" imgH="4612680" progId="">
                <p:embed/>
              </p:oleObj>
            </a:graphicData>
          </a:graphic>
        </p:graphicFrame>
        <p:sp>
          <p:nvSpPr>
            <p:cNvPr id="10" name="Line 12"/>
            <p:cNvSpPr>
              <a:spLocks noChangeShapeType="1"/>
            </p:cNvSpPr>
            <p:nvPr/>
          </p:nvSpPr>
          <p:spPr bwMode="auto">
            <a:xfrm flipV="1">
              <a:off x="2256" y="2832"/>
              <a:ext cx="576" cy="38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fr-FR"/>
            </a:p>
          </p:txBody>
        </p:sp>
        <p:sp>
          <p:nvSpPr>
            <p:cNvPr id="11" name="Line 13"/>
            <p:cNvSpPr>
              <a:spLocks noChangeShapeType="1"/>
            </p:cNvSpPr>
            <p:nvPr/>
          </p:nvSpPr>
          <p:spPr bwMode="auto">
            <a:xfrm>
              <a:off x="2160" y="1536"/>
              <a:ext cx="576" cy="33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fr-FR"/>
            </a:p>
          </p:txBody>
        </p:sp>
      </p:grpSp>
      <p:pic>
        <p:nvPicPr>
          <p:cNvPr id="13" name="Picture 15" descr="arrows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876800" y="1071546"/>
            <a:ext cx="1457325" cy="1524000"/>
          </a:xfrm>
          <a:prstGeom prst="rect">
            <a:avLst/>
          </a:prstGeom>
          <a:noFill/>
        </p:spPr>
      </p:pic>
      <p:pic>
        <p:nvPicPr>
          <p:cNvPr id="14" name="Picture 17" descr="BD14755_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553200" y="1905000"/>
            <a:ext cx="228600" cy="228600"/>
          </a:xfrm>
          <a:prstGeom prst="rect">
            <a:avLst/>
          </a:prstGeom>
          <a:noFill/>
        </p:spPr>
      </p:pic>
      <p:sp>
        <p:nvSpPr>
          <p:cNvPr id="15" name="Text Box 18"/>
          <p:cNvSpPr txBox="1">
            <a:spLocks noChangeArrowheads="1"/>
          </p:cNvSpPr>
          <p:nvPr/>
        </p:nvSpPr>
        <p:spPr bwMode="auto">
          <a:xfrm>
            <a:off x="6019800" y="3581400"/>
            <a:ext cx="2845651" cy="36933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fr-FR" sz="1800" dirty="0" smtClean="0">
                <a:latin typeface="Times New Roman" pitchFamily="18" charset="0"/>
              </a:rPr>
              <a:t>Modélisation dimensionnelle</a:t>
            </a:r>
            <a:endParaRPr lang="fr-FR" sz="1800" dirty="0">
              <a:latin typeface="Times New Roman" pitchFamily="18" charset="0"/>
            </a:endParaRPr>
          </a:p>
        </p:txBody>
      </p:sp>
      <p:sp>
        <p:nvSpPr>
          <p:cNvPr id="16" name="Rectangle 9"/>
          <p:cNvSpPr>
            <a:spLocks noChangeArrowheads="1"/>
          </p:cNvSpPr>
          <p:nvPr/>
        </p:nvSpPr>
        <p:spPr bwMode="auto">
          <a:xfrm>
            <a:off x="5715008" y="1571612"/>
            <a:ext cx="3643338" cy="1976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fr-FR" sz="1800" dirty="0" smtClean="0">
                <a:latin typeface="Times New Roman" pitchFamily="18" charset="0"/>
                <a:cs typeface="Arial" charset="0"/>
              </a:rPr>
              <a:t>Analyse</a:t>
            </a:r>
          </a:p>
          <a:p>
            <a:pPr marL="742950" lvl="1" indent="-285750">
              <a:spcBef>
                <a:spcPct val="20000"/>
              </a:spcBef>
            </a:pPr>
            <a:r>
              <a:rPr lang="fr-FR" sz="1800" dirty="0" smtClean="0">
                <a:latin typeface="Times New Roman" pitchFamily="18" charset="0"/>
                <a:cs typeface="Arial" charset="0"/>
              </a:rPr>
              <a:t>Modélisation</a:t>
            </a:r>
            <a:endParaRPr lang="fr-FR" sz="1800" dirty="0" smtClean="0">
              <a:latin typeface="Times New Roman" pitchFamily="18" charset="0"/>
              <a:cs typeface="Times New Roman" pitchFamily="18" charset="0"/>
            </a:endParaRPr>
          </a:p>
          <a:p>
            <a:pPr marL="742950" lvl="1" indent="-285750">
              <a:spcBef>
                <a:spcPct val="20000"/>
              </a:spcBef>
              <a:buFont typeface="Times New Roman" pitchFamily="18" charset="0"/>
              <a:buChar char="–"/>
            </a:pPr>
            <a:r>
              <a:rPr lang="fr-FR" sz="1800" dirty="0" smtClean="0">
                <a:latin typeface="Times New Roman" pitchFamily="18" charset="0"/>
                <a:cs typeface="Arial" charset="0"/>
              </a:rPr>
              <a:t>	Importation des données</a:t>
            </a:r>
            <a:endParaRPr lang="fr-FR" sz="1800" dirty="0" smtClean="0">
              <a:latin typeface="Times New Roman" pitchFamily="18" charset="0"/>
              <a:cs typeface="Times New Roman" pitchFamily="18" charset="0"/>
            </a:endParaRP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fr-FR" sz="1800" dirty="0" smtClean="0">
                <a:latin typeface="Times New Roman" pitchFamily="18" charset="0"/>
                <a:cs typeface="Arial" charset="0"/>
              </a:rPr>
              <a:t>Installer les outils frontaux</a:t>
            </a:r>
            <a:endParaRPr lang="fr-FR" sz="1800" dirty="0" smtClean="0">
              <a:latin typeface="Times New Roman" pitchFamily="18" charset="0"/>
              <a:cs typeface="Times New Roman" pitchFamily="18" charset="0"/>
            </a:endParaRP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fr-FR" sz="1800" dirty="0" smtClean="0">
                <a:latin typeface="Times New Roman" pitchFamily="18" charset="0"/>
                <a:cs typeface="Arial" charset="0"/>
              </a:rPr>
              <a:t>Tester et déployer</a:t>
            </a:r>
            <a:endParaRPr lang="fr-FR" sz="1800" dirty="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1"/>
            <a:ext cx="9144000" cy="642918"/>
          </a:xfrm>
        </p:spPr>
        <p:txBody>
          <a:bodyPr/>
          <a:lstStyle/>
          <a:p>
            <a:r>
              <a:rPr lang="fr-FR" dirty="0" smtClean="0"/>
              <a:t>Modélisation Dimensionnelle</a:t>
            </a:r>
            <a:endParaRPr lang="fr-FR" dirty="0"/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857224" y="1285860"/>
            <a:ext cx="7772400" cy="3857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fr-FR" sz="3200" b="0" i="0" u="none" strike="noStrike" kern="0" cap="none" spc="0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Times New Roman" pitchFamily="18" charset="0"/>
              </a:rPr>
              <a:t>Table de fait</a:t>
            </a:r>
            <a:r>
              <a:rPr kumimoji="0" lang="fr-FR" sz="3200" b="0" i="0" u="none" strike="noStrike" kern="0" cap="none" spc="0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Times New Roman" pitchFamily="18" charset="0"/>
              </a:rPr>
              <a:t>– La table primaire dans le modèle décisionnel et contient les mesures.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endParaRPr kumimoji="0" lang="fr-FR" sz="3200" b="0" i="0" u="none" strike="noStrike" kern="0" cap="none" spc="0" normalizeH="0" baseline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Times New Roman" pitchFamily="18" charset="0"/>
            </a:endParaRPr>
          </a:p>
          <a:p>
            <a:pPr marL="342900" lvl="0" indent="-342900" algn="l">
              <a:spcBef>
                <a:spcPct val="20000"/>
              </a:spcBef>
              <a:buFontTx/>
              <a:buChar char="•"/>
            </a:pPr>
            <a:r>
              <a:rPr kumimoji="0" lang="fr-FR" sz="3200" b="0" i="0" u="none" strike="noStrike" kern="0" cap="none" spc="0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Times New Roman" pitchFamily="18" charset="0"/>
              </a:rPr>
              <a:t>Table de dimension</a:t>
            </a:r>
            <a:r>
              <a:rPr kumimoji="0" lang="fr-FR" sz="3200" b="0" i="0" u="none" strike="noStrike" kern="0" cap="none" spc="0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Times New Roman" pitchFamily="18" charset="0"/>
              </a:rPr>
              <a:t>– Parmi</a:t>
            </a:r>
            <a:r>
              <a:rPr kumimoji="0" lang="fr-FR" sz="3200" b="0" i="0" u="none" strike="noStrike" kern="0" cap="none" spc="0" normalizeH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Times New Roman" pitchFamily="18" charset="0"/>
              </a:rPr>
              <a:t> un </a:t>
            </a:r>
            <a:r>
              <a:rPr lang="fr-FR" sz="3200" kern="0" dirty="0" smtClean="0">
                <a:latin typeface="+mn-lt"/>
                <a:cs typeface="Times New Roman" pitchFamily="18" charset="0"/>
              </a:rPr>
              <a:t>groupe</a:t>
            </a:r>
            <a:r>
              <a:rPr kumimoji="0" lang="fr-FR" sz="3200" b="0" i="0" u="none" strike="noStrike" kern="0" cap="none" spc="0" normalizeH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Times New Roman" pitchFamily="18" charset="0"/>
              </a:rPr>
              <a:t> de </a:t>
            </a:r>
            <a:r>
              <a:rPr lang="fr-FR" sz="3200" kern="0" dirty="0" smtClean="0">
                <a:cs typeface="Times New Roman" pitchFamily="18" charset="0"/>
              </a:rPr>
              <a:t>tables </a:t>
            </a:r>
            <a:r>
              <a:rPr kumimoji="0" lang="fr-FR" sz="3200" b="0" i="0" u="none" strike="noStrike" kern="0" cap="none" spc="0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Times New Roman" pitchFamily="18" charset="0"/>
              </a:rPr>
              <a:t>qui accompagnent une table de fait.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2" name="Rectangle 4"/>
          <p:cNvSpPr>
            <a:spLocks noGrp="1" noChangeArrowheads="1"/>
          </p:cNvSpPr>
          <p:nvPr>
            <p:ph type="title"/>
          </p:nvPr>
        </p:nvSpPr>
        <p:spPr>
          <a:xfrm>
            <a:off x="814422" y="38100"/>
            <a:ext cx="8686800" cy="533400"/>
          </a:xfrm>
        </p:spPr>
        <p:txBody>
          <a:bodyPr/>
          <a:lstStyle/>
          <a:p>
            <a:r>
              <a:rPr lang="en-US" sz="4000" dirty="0" smtClean="0"/>
              <a:t>Plan</a:t>
            </a:r>
            <a:endParaRPr lang="ru-RU" sz="4000" dirty="0"/>
          </a:p>
        </p:txBody>
      </p:sp>
      <p:sp>
        <p:nvSpPr>
          <p:cNvPr id="4" name="AutoShape 40"/>
          <p:cNvSpPr>
            <a:spLocks noChangeArrowheads="1"/>
          </p:cNvSpPr>
          <p:nvPr/>
        </p:nvSpPr>
        <p:spPr bwMode="auto">
          <a:xfrm flipH="1">
            <a:off x="865222" y="1627907"/>
            <a:ext cx="1187450" cy="4897437"/>
          </a:xfrm>
          <a:prstGeom prst="moon">
            <a:avLst>
              <a:gd name="adj" fmla="val 4676"/>
            </a:avLst>
          </a:prstGeom>
          <a:gradFill flip="none" rotWithShape="1">
            <a:gsLst>
              <a:gs pos="0">
                <a:schemeClr val="accent3">
                  <a:lumMod val="65000"/>
                </a:schemeClr>
              </a:gs>
              <a:gs pos="50000">
                <a:schemeClr val="tx1"/>
              </a:gs>
              <a:gs pos="100000">
                <a:schemeClr val="accent1"/>
              </a:gs>
            </a:gsLst>
            <a:lin ang="10800000" scaled="1"/>
            <a:tileRect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rtl="1" fontAlgn="auto">
              <a:spcBef>
                <a:spcPts val="0"/>
              </a:spcBef>
              <a:spcAft>
                <a:spcPts val="0"/>
              </a:spcAft>
              <a:defRPr/>
            </a:pPr>
            <a:endParaRPr lang="fr-FR" dirty="0">
              <a:solidFill>
                <a:srgbClr val="FF0000"/>
              </a:solidFill>
              <a:latin typeface="+mn-lt"/>
              <a:cs typeface="+mn-cs"/>
            </a:endParaRPr>
          </a:p>
        </p:txBody>
      </p:sp>
      <p:grpSp>
        <p:nvGrpSpPr>
          <p:cNvPr id="5" name="Group 14"/>
          <p:cNvGrpSpPr>
            <a:grpSpLocks/>
          </p:cNvGrpSpPr>
          <p:nvPr/>
        </p:nvGrpSpPr>
        <p:grpSpPr bwMode="auto">
          <a:xfrm>
            <a:off x="1119222" y="1710457"/>
            <a:ext cx="561975" cy="503237"/>
            <a:chOff x="1020" y="3022"/>
            <a:chExt cx="354" cy="317"/>
          </a:xfrm>
        </p:grpSpPr>
        <p:sp>
          <p:nvSpPr>
            <p:cNvPr id="6" name="Oval 8"/>
            <p:cNvSpPr>
              <a:spLocks noChangeArrowheads="1"/>
            </p:cNvSpPr>
            <p:nvPr/>
          </p:nvSpPr>
          <p:spPr bwMode="gray">
            <a:xfrm>
              <a:off x="1020" y="3022"/>
              <a:ext cx="354" cy="317"/>
            </a:xfrm>
            <a:prstGeom prst="ellipse">
              <a:avLst/>
            </a:prstGeom>
            <a:gradFill rotWithShape="1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 w="57150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rtl="1"/>
              <a:endParaRPr lang="fr-FR"/>
            </a:p>
          </p:txBody>
        </p:sp>
        <p:sp>
          <p:nvSpPr>
            <p:cNvPr id="7" name="Oval 9"/>
            <p:cNvSpPr>
              <a:spLocks noChangeArrowheads="1"/>
            </p:cNvSpPr>
            <p:nvPr/>
          </p:nvSpPr>
          <p:spPr bwMode="gray">
            <a:xfrm>
              <a:off x="1040" y="3040"/>
              <a:ext cx="314" cy="281"/>
            </a:xfrm>
            <a:prstGeom prst="ellipse">
              <a:avLst/>
            </a:prstGeom>
            <a:gradFill rotWithShape="1">
              <a:gsLst>
                <a:gs pos="0">
                  <a:srgbClr val="A2A2A2"/>
                </a:gs>
                <a:gs pos="50000">
                  <a:srgbClr val="FFFFFF"/>
                </a:gs>
                <a:gs pos="100000">
                  <a:srgbClr val="A2A2A2"/>
                </a:gs>
              </a:gsLst>
              <a:lin ang="0" scaled="1"/>
            </a:gra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rtl="1"/>
              <a:endParaRPr lang="fr-FR"/>
            </a:p>
          </p:txBody>
        </p:sp>
        <p:sp>
          <p:nvSpPr>
            <p:cNvPr id="8" name="Oval 13"/>
            <p:cNvSpPr>
              <a:spLocks noChangeAspect="1" noChangeArrowheads="1"/>
            </p:cNvSpPr>
            <p:nvPr/>
          </p:nvSpPr>
          <p:spPr bwMode="gray">
            <a:xfrm>
              <a:off x="1066" y="3058"/>
              <a:ext cx="264" cy="230"/>
            </a:xfrm>
            <a:prstGeom prst="ellipse">
              <a:avLst/>
            </a:prstGeom>
            <a:solidFill>
              <a:srgbClr val="B3D3EA"/>
            </a:solidFill>
            <a:ln w="38100" algn="ctr">
              <a:noFill/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 rtl="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fr-FR" sz="1600" b="1" dirty="0">
                <a:solidFill>
                  <a:srgbClr val="78ADCD"/>
                </a:solidFill>
                <a:latin typeface="Tahoma" pitchFamily="34" charset="0"/>
                <a:cs typeface="+mn-cs"/>
              </a:endParaRPr>
            </a:p>
          </p:txBody>
        </p:sp>
      </p:grpSp>
      <p:grpSp>
        <p:nvGrpSpPr>
          <p:cNvPr id="9" name="Group 15"/>
          <p:cNvGrpSpPr>
            <a:grpSpLocks/>
          </p:cNvGrpSpPr>
          <p:nvPr/>
        </p:nvGrpSpPr>
        <p:grpSpPr bwMode="auto">
          <a:xfrm>
            <a:off x="1500166" y="2428868"/>
            <a:ext cx="561975" cy="503238"/>
            <a:chOff x="1020" y="3022"/>
            <a:chExt cx="354" cy="317"/>
          </a:xfrm>
        </p:grpSpPr>
        <p:sp>
          <p:nvSpPr>
            <p:cNvPr id="10" name="Oval 16"/>
            <p:cNvSpPr>
              <a:spLocks noChangeArrowheads="1"/>
            </p:cNvSpPr>
            <p:nvPr/>
          </p:nvSpPr>
          <p:spPr bwMode="gray">
            <a:xfrm>
              <a:off x="1020" y="3022"/>
              <a:ext cx="354" cy="317"/>
            </a:xfrm>
            <a:prstGeom prst="ellipse">
              <a:avLst/>
            </a:prstGeom>
            <a:gradFill rotWithShape="1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 w="57150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rtl="1"/>
              <a:endParaRPr lang="fr-FR"/>
            </a:p>
          </p:txBody>
        </p:sp>
        <p:sp>
          <p:nvSpPr>
            <p:cNvPr id="11" name="Oval 17"/>
            <p:cNvSpPr>
              <a:spLocks noChangeArrowheads="1"/>
            </p:cNvSpPr>
            <p:nvPr/>
          </p:nvSpPr>
          <p:spPr bwMode="gray">
            <a:xfrm>
              <a:off x="1040" y="3040"/>
              <a:ext cx="314" cy="281"/>
            </a:xfrm>
            <a:prstGeom prst="ellipse">
              <a:avLst/>
            </a:prstGeom>
            <a:gradFill rotWithShape="1">
              <a:gsLst>
                <a:gs pos="0">
                  <a:srgbClr val="A2A2A2"/>
                </a:gs>
                <a:gs pos="50000">
                  <a:srgbClr val="FFFFFF"/>
                </a:gs>
                <a:gs pos="100000">
                  <a:srgbClr val="A2A2A2"/>
                </a:gs>
              </a:gsLst>
              <a:lin ang="0" scaled="1"/>
            </a:gra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rtl="1"/>
              <a:endParaRPr lang="fr-FR"/>
            </a:p>
          </p:txBody>
        </p:sp>
        <p:sp>
          <p:nvSpPr>
            <p:cNvPr id="12" name="Oval 21"/>
            <p:cNvSpPr>
              <a:spLocks noChangeAspect="1" noChangeArrowheads="1"/>
            </p:cNvSpPr>
            <p:nvPr/>
          </p:nvSpPr>
          <p:spPr bwMode="gray">
            <a:xfrm>
              <a:off x="1066" y="3058"/>
              <a:ext cx="265" cy="228"/>
            </a:xfrm>
            <a:prstGeom prst="ellipse">
              <a:avLst/>
            </a:prstGeom>
            <a:solidFill>
              <a:srgbClr val="B3D3EA"/>
            </a:solidFill>
            <a:ln w="38100" algn="ctr">
              <a:noFill/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 rtl="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fr-FR" sz="1600" b="1" dirty="0">
                <a:latin typeface="Tahoma" pitchFamily="34" charset="0"/>
                <a:cs typeface="+mn-cs"/>
              </a:endParaRPr>
            </a:p>
          </p:txBody>
        </p:sp>
      </p:grpSp>
      <p:grpSp>
        <p:nvGrpSpPr>
          <p:cNvPr id="13" name="Group 22"/>
          <p:cNvGrpSpPr>
            <a:grpSpLocks/>
          </p:cNvGrpSpPr>
          <p:nvPr/>
        </p:nvGrpSpPr>
        <p:grpSpPr bwMode="auto">
          <a:xfrm>
            <a:off x="1643042" y="3143248"/>
            <a:ext cx="561975" cy="503238"/>
            <a:chOff x="1020" y="3022"/>
            <a:chExt cx="354" cy="317"/>
          </a:xfrm>
        </p:grpSpPr>
        <p:sp>
          <p:nvSpPr>
            <p:cNvPr id="14" name="Oval 23"/>
            <p:cNvSpPr>
              <a:spLocks noChangeArrowheads="1"/>
            </p:cNvSpPr>
            <p:nvPr/>
          </p:nvSpPr>
          <p:spPr bwMode="gray">
            <a:xfrm>
              <a:off x="1020" y="3022"/>
              <a:ext cx="354" cy="317"/>
            </a:xfrm>
            <a:prstGeom prst="ellipse">
              <a:avLst/>
            </a:prstGeom>
            <a:gradFill rotWithShape="1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 w="57150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rtl="1"/>
              <a:endParaRPr lang="fr-FR"/>
            </a:p>
          </p:txBody>
        </p:sp>
        <p:sp>
          <p:nvSpPr>
            <p:cNvPr id="15" name="Oval 24"/>
            <p:cNvSpPr>
              <a:spLocks noChangeArrowheads="1"/>
            </p:cNvSpPr>
            <p:nvPr/>
          </p:nvSpPr>
          <p:spPr bwMode="gray">
            <a:xfrm>
              <a:off x="1040" y="3040"/>
              <a:ext cx="314" cy="281"/>
            </a:xfrm>
            <a:prstGeom prst="ellipse">
              <a:avLst/>
            </a:prstGeom>
            <a:gradFill rotWithShape="1">
              <a:gsLst>
                <a:gs pos="0">
                  <a:srgbClr val="A2A2A2"/>
                </a:gs>
                <a:gs pos="50000">
                  <a:srgbClr val="FFFFFF"/>
                </a:gs>
                <a:gs pos="100000">
                  <a:srgbClr val="A2A2A2"/>
                </a:gs>
              </a:gsLst>
              <a:lin ang="0" scaled="1"/>
            </a:gra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rtl="1"/>
              <a:endParaRPr lang="fr-FR"/>
            </a:p>
          </p:txBody>
        </p:sp>
        <p:sp>
          <p:nvSpPr>
            <p:cNvPr id="16" name="Oval 28"/>
            <p:cNvSpPr>
              <a:spLocks noChangeAspect="1" noChangeArrowheads="1"/>
            </p:cNvSpPr>
            <p:nvPr/>
          </p:nvSpPr>
          <p:spPr bwMode="gray">
            <a:xfrm>
              <a:off x="1066" y="3058"/>
              <a:ext cx="265" cy="228"/>
            </a:xfrm>
            <a:prstGeom prst="ellipse">
              <a:avLst/>
            </a:prstGeom>
            <a:solidFill>
              <a:srgbClr val="B3D3EA"/>
            </a:solidFill>
            <a:ln w="38100" algn="ctr">
              <a:noFill/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 rtl="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fr-FR" sz="1600" b="1" dirty="0">
                <a:latin typeface="Tahoma" pitchFamily="34" charset="0"/>
                <a:cs typeface="+mn-cs"/>
              </a:endParaRPr>
            </a:p>
          </p:txBody>
        </p:sp>
      </p:grpSp>
      <p:grpSp>
        <p:nvGrpSpPr>
          <p:cNvPr id="17" name="Group 22"/>
          <p:cNvGrpSpPr>
            <a:grpSpLocks/>
          </p:cNvGrpSpPr>
          <p:nvPr/>
        </p:nvGrpSpPr>
        <p:grpSpPr bwMode="auto">
          <a:xfrm>
            <a:off x="1747872" y="3929066"/>
            <a:ext cx="561975" cy="503237"/>
            <a:chOff x="1020" y="3022"/>
            <a:chExt cx="354" cy="317"/>
          </a:xfrm>
        </p:grpSpPr>
        <p:sp>
          <p:nvSpPr>
            <p:cNvPr id="18" name="Oval 23"/>
            <p:cNvSpPr>
              <a:spLocks noChangeArrowheads="1"/>
            </p:cNvSpPr>
            <p:nvPr/>
          </p:nvSpPr>
          <p:spPr bwMode="gray">
            <a:xfrm>
              <a:off x="1020" y="3022"/>
              <a:ext cx="354" cy="317"/>
            </a:xfrm>
            <a:prstGeom prst="ellipse">
              <a:avLst/>
            </a:prstGeom>
            <a:gradFill rotWithShape="1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 w="57150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rtl="1"/>
              <a:endParaRPr lang="fr-FR"/>
            </a:p>
          </p:txBody>
        </p:sp>
        <p:sp>
          <p:nvSpPr>
            <p:cNvPr id="19" name="Oval 24"/>
            <p:cNvSpPr>
              <a:spLocks noChangeArrowheads="1"/>
            </p:cNvSpPr>
            <p:nvPr/>
          </p:nvSpPr>
          <p:spPr bwMode="gray">
            <a:xfrm>
              <a:off x="1040" y="3040"/>
              <a:ext cx="314" cy="281"/>
            </a:xfrm>
            <a:prstGeom prst="ellipse">
              <a:avLst/>
            </a:prstGeom>
            <a:gradFill rotWithShape="1">
              <a:gsLst>
                <a:gs pos="0">
                  <a:srgbClr val="A2A2A2"/>
                </a:gs>
                <a:gs pos="50000">
                  <a:srgbClr val="FFFFFF"/>
                </a:gs>
                <a:gs pos="100000">
                  <a:srgbClr val="A2A2A2"/>
                </a:gs>
              </a:gsLst>
              <a:lin ang="0" scaled="1"/>
            </a:gra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rtl="1"/>
              <a:endParaRPr lang="fr-FR"/>
            </a:p>
          </p:txBody>
        </p:sp>
        <p:sp>
          <p:nvSpPr>
            <p:cNvPr id="20" name="Oval 28"/>
            <p:cNvSpPr>
              <a:spLocks noChangeAspect="1" noChangeArrowheads="1"/>
            </p:cNvSpPr>
            <p:nvPr/>
          </p:nvSpPr>
          <p:spPr bwMode="gray">
            <a:xfrm>
              <a:off x="1066" y="3058"/>
              <a:ext cx="265" cy="228"/>
            </a:xfrm>
            <a:prstGeom prst="ellipse">
              <a:avLst/>
            </a:prstGeom>
            <a:solidFill>
              <a:srgbClr val="B3D3EA"/>
            </a:solidFill>
            <a:ln w="38100" algn="ctr">
              <a:noFill/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 rtl="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fr-FR" sz="1600" b="1" dirty="0">
                <a:latin typeface="Tahoma" pitchFamily="34" charset="0"/>
                <a:cs typeface="+mn-cs"/>
              </a:endParaRPr>
            </a:p>
          </p:txBody>
        </p:sp>
      </p:grpSp>
      <p:grpSp>
        <p:nvGrpSpPr>
          <p:cNvPr id="21" name="Group 22"/>
          <p:cNvGrpSpPr>
            <a:grpSpLocks/>
          </p:cNvGrpSpPr>
          <p:nvPr/>
        </p:nvGrpSpPr>
        <p:grpSpPr bwMode="auto">
          <a:xfrm>
            <a:off x="1652571" y="4711713"/>
            <a:ext cx="561975" cy="503237"/>
            <a:chOff x="1020" y="3022"/>
            <a:chExt cx="354" cy="317"/>
          </a:xfrm>
        </p:grpSpPr>
        <p:sp>
          <p:nvSpPr>
            <p:cNvPr id="22" name="Oval 23"/>
            <p:cNvSpPr>
              <a:spLocks noChangeArrowheads="1"/>
            </p:cNvSpPr>
            <p:nvPr/>
          </p:nvSpPr>
          <p:spPr bwMode="gray">
            <a:xfrm>
              <a:off x="1020" y="3022"/>
              <a:ext cx="354" cy="317"/>
            </a:xfrm>
            <a:prstGeom prst="ellipse">
              <a:avLst/>
            </a:prstGeom>
            <a:gradFill rotWithShape="1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 w="57150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rtl="1"/>
              <a:endParaRPr lang="fr-FR"/>
            </a:p>
          </p:txBody>
        </p:sp>
        <p:sp>
          <p:nvSpPr>
            <p:cNvPr id="23" name="Oval 24"/>
            <p:cNvSpPr>
              <a:spLocks noChangeArrowheads="1"/>
            </p:cNvSpPr>
            <p:nvPr/>
          </p:nvSpPr>
          <p:spPr bwMode="gray">
            <a:xfrm>
              <a:off x="1040" y="3040"/>
              <a:ext cx="314" cy="281"/>
            </a:xfrm>
            <a:prstGeom prst="ellipse">
              <a:avLst/>
            </a:prstGeom>
            <a:gradFill rotWithShape="1">
              <a:gsLst>
                <a:gs pos="0">
                  <a:srgbClr val="A2A2A2"/>
                </a:gs>
                <a:gs pos="50000">
                  <a:srgbClr val="FFFFFF"/>
                </a:gs>
                <a:gs pos="100000">
                  <a:srgbClr val="A2A2A2"/>
                </a:gs>
              </a:gsLst>
              <a:lin ang="0" scaled="1"/>
            </a:gra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rtl="1"/>
              <a:endParaRPr lang="fr-FR"/>
            </a:p>
          </p:txBody>
        </p:sp>
        <p:sp>
          <p:nvSpPr>
            <p:cNvPr id="24" name="Oval 28"/>
            <p:cNvSpPr>
              <a:spLocks noChangeAspect="1" noChangeArrowheads="1"/>
            </p:cNvSpPr>
            <p:nvPr/>
          </p:nvSpPr>
          <p:spPr bwMode="gray">
            <a:xfrm>
              <a:off x="1066" y="3058"/>
              <a:ext cx="265" cy="228"/>
            </a:xfrm>
            <a:prstGeom prst="ellipse">
              <a:avLst/>
            </a:prstGeom>
            <a:solidFill>
              <a:srgbClr val="B3D3EA"/>
            </a:solidFill>
            <a:ln w="38100" algn="ctr">
              <a:noFill/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 rtl="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fr-FR" sz="1600" b="1" dirty="0">
                <a:latin typeface="Tahoma" pitchFamily="34" charset="0"/>
                <a:cs typeface="+mn-cs"/>
              </a:endParaRPr>
            </a:p>
          </p:txBody>
        </p:sp>
      </p:grpSp>
      <p:sp>
        <p:nvSpPr>
          <p:cNvPr id="25" name="ZoneTexte 24"/>
          <p:cNvSpPr txBox="1"/>
          <p:nvPr/>
        </p:nvSpPr>
        <p:spPr>
          <a:xfrm>
            <a:off x="1857356" y="1643050"/>
            <a:ext cx="57150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fr-FR" dirty="0" smtClean="0">
                <a:solidFill>
                  <a:srgbClr val="0070C0"/>
                </a:solidFill>
              </a:rPr>
              <a:t>L’informatique décisionnelle</a:t>
            </a:r>
            <a:endParaRPr lang="fr-FR" dirty="0">
              <a:solidFill>
                <a:srgbClr val="0070C0"/>
              </a:solidFill>
            </a:endParaRPr>
          </a:p>
        </p:txBody>
      </p:sp>
      <p:sp>
        <p:nvSpPr>
          <p:cNvPr id="26" name="ZoneTexte 25"/>
          <p:cNvSpPr txBox="1"/>
          <p:nvPr/>
        </p:nvSpPr>
        <p:spPr>
          <a:xfrm>
            <a:off x="2214546" y="2285992"/>
            <a:ext cx="57150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fr-FR" dirty="0" smtClean="0">
                <a:solidFill>
                  <a:srgbClr val="0070C0"/>
                </a:solidFill>
              </a:rPr>
              <a:t>Pourquoi le </a:t>
            </a:r>
            <a:r>
              <a:rPr lang="fr-FR" dirty="0" err="1" smtClean="0">
                <a:solidFill>
                  <a:srgbClr val="0070C0"/>
                </a:solidFill>
              </a:rPr>
              <a:t>datawarehouse</a:t>
            </a:r>
            <a:r>
              <a:rPr lang="fr-FR" dirty="0" smtClean="0">
                <a:solidFill>
                  <a:srgbClr val="0070C0"/>
                </a:solidFill>
              </a:rPr>
              <a:t>?</a:t>
            </a:r>
            <a:endParaRPr lang="fr-FR" dirty="0">
              <a:solidFill>
                <a:srgbClr val="0070C0"/>
              </a:solidFill>
            </a:endParaRPr>
          </a:p>
        </p:txBody>
      </p:sp>
      <p:sp>
        <p:nvSpPr>
          <p:cNvPr id="27" name="ZoneTexte 26"/>
          <p:cNvSpPr txBox="1"/>
          <p:nvPr/>
        </p:nvSpPr>
        <p:spPr>
          <a:xfrm>
            <a:off x="2428860" y="3071810"/>
            <a:ext cx="57150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fr-FR" dirty="0" smtClean="0">
                <a:solidFill>
                  <a:srgbClr val="0070C0"/>
                </a:solidFill>
              </a:rPr>
              <a:t>Présentation du </a:t>
            </a:r>
            <a:r>
              <a:rPr lang="fr-FR" dirty="0" err="1" smtClean="0">
                <a:solidFill>
                  <a:srgbClr val="0070C0"/>
                </a:solidFill>
              </a:rPr>
              <a:t>datawarehouse</a:t>
            </a:r>
            <a:endParaRPr lang="fr-FR" dirty="0">
              <a:solidFill>
                <a:srgbClr val="0070C0"/>
              </a:solidFill>
            </a:endParaRPr>
          </a:p>
        </p:txBody>
      </p:sp>
      <p:sp>
        <p:nvSpPr>
          <p:cNvPr id="28" name="ZoneTexte 27"/>
          <p:cNvSpPr txBox="1"/>
          <p:nvPr/>
        </p:nvSpPr>
        <p:spPr>
          <a:xfrm>
            <a:off x="2428860" y="3857628"/>
            <a:ext cx="57150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fr-FR" dirty="0" smtClean="0">
                <a:solidFill>
                  <a:srgbClr val="0070C0"/>
                </a:solidFill>
              </a:rPr>
              <a:t>Approche de mise en place du data </a:t>
            </a:r>
            <a:r>
              <a:rPr lang="fr-FR" dirty="0" err="1" smtClean="0">
                <a:solidFill>
                  <a:srgbClr val="0070C0"/>
                </a:solidFill>
              </a:rPr>
              <a:t>warehouse</a:t>
            </a:r>
            <a:endParaRPr lang="fr-FR" dirty="0">
              <a:solidFill>
                <a:srgbClr val="0070C0"/>
              </a:solidFill>
            </a:endParaRPr>
          </a:p>
        </p:txBody>
      </p:sp>
      <p:grpSp>
        <p:nvGrpSpPr>
          <p:cNvPr id="31" name="Group 22"/>
          <p:cNvGrpSpPr>
            <a:grpSpLocks/>
          </p:cNvGrpSpPr>
          <p:nvPr/>
        </p:nvGrpSpPr>
        <p:grpSpPr bwMode="auto">
          <a:xfrm>
            <a:off x="1428728" y="5572140"/>
            <a:ext cx="561975" cy="503237"/>
            <a:chOff x="1020" y="3022"/>
            <a:chExt cx="354" cy="317"/>
          </a:xfrm>
        </p:grpSpPr>
        <p:sp>
          <p:nvSpPr>
            <p:cNvPr id="32" name="Oval 23"/>
            <p:cNvSpPr>
              <a:spLocks noChangeArrowheads="1"/>
            </p:cNvSpPr>
            <p:nvPr/>
          </p:nvSpPr>
          <p:spPr bwMode="gray">
            <a:xfrm>
              <a:off x="1020" y="3022"/>
              <a:ext cx="354" cy="317"/>
            </a:xfrm>
            <a:prstGeom prst="ellipse">
              <a:avLst/>
            </a:prstGeom>
            <a:gradFill rotWithShape="1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 w="57150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rtl="1"/>
              <a:endParaRPr lang="fr-FR"/>
            </a:p>
          </p:txBody>
        </p:sp>
        <p:sp>
          <p:nvSpPr>
            <p:cNvPr id="33" name="Oval 24"/>
            <p:cNvSpPr>
              <a:spLocks noChangeArrowheads="1"/>
            </p:cNvSpPr>
            <p:nvPr/>
          </p:nvSpPr>
          <p:spPr bwMode="gray">
            <a:xfrm>
              <a:off x="1040" y="3040"/>
              <a:ext cx="314" cy="281"/>
            </a:xfrm>
            <a:prstGeom prst="ellipse">
              <a:avLst/>
            </a:prstGeom>
            <a:gradFill rotWithShape="1">
              <a:gsLst>
                <a:gs pos="0">
                  <a:srgbClr val="A2A2A2"/>
                </a:gs>
                <a:gs pos="50000">
                  <a:srgbClr val="FFFFFF"/>
                </a:gs>
                <a:gs pos="100000">
                  <a:srgbClr val="A2A2A2"/>
                </a:gs>
              </a:gsLst>
              <a:lin ang="0" scaled="1"/>
            </a:gra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rtl="1"/>
              <a:endParaRPr lang="fr-FR"/>
            </a:p>
          </p:txBody>
        </p:sp>
        <p:sp>
          <p:nvSpPr>
            <p:cNvPr id="34" name="Oval 28"/>
            <p:cNvSpPr>
              <a:spLocks noChangeAspect="1" noChangeArrowheads="1"/>
            </p:cNvSpPr>
            <p:nvPr/>
          </p:nvSpPr>
          <p:spPr bwMode="gray">
            <a:xfrm>
              <a:off x="1066" y="3058"/>
              <a:ext cx="265" cy="228"/>
            </a:xfrm>
            <a:prstGeom prst="ellipse">
              <a:avLst/>
            </a:prstGeom>
            <a:solidFill>
              <a:srgbClr val="B3D3EA"/>
            </a:solidFill>
            <a:ln w="38100" algn="ctr">
              <a:noFill/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 rtl="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fr-FR" sz="1600" b="1" dirty="0">
                <a:latin typeface="Tahoma" pitchFamily="34" charset="0"/>
                <a:cs typeface="+mn-cs"/>
              </a:endParaRPr>
            </a:p>
          </p:txBody>
        </p:sp>
      </p:grpSp>
      <p:sp>
        <p:nvSpPr>
          <p:cNvPr id="35" name="ZoneTexte 34"/>
          <p:cNvSpPr txBox="1"/>
          <p:nvPr/>
        </p:nvSpPr>
        <p:spPr>
          <a:xfrm>
            <a:off x="2071670" y="5539103"/>
            <a:ext cx="57150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fr-FR" dirty="0" smtClean="0">
                <a:solidFill>
                  <a:srgbClr val="0070C0"/>
                </a:solidFill>
              </a:rPr>
              <a:t>Conclusion </a:t>
            </a:r>
            <a:endParaRPr lang="fr-FR" dirty="0">
              <a:solidFill>
                <a:srgbClr val="0070C0"/>
              </a:solidFill>
            </a:endParaRPr>
          </a:p>
        </p:txBody>
      </p:sp>
      <p:sp>
        <p:nvSpPr>
          <p:cNvPr id="36" name="ZoneTexte 35"/>
          <p:cNvSpPr txBox="1"/>
          <p:nvPr/>
        </p:nvSpPr>
        <p:spPr>
          <a:xfrm>
            <a:off x="2357422" y="4857760"/>
            <a:ext cx="57150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fr-FR" dirty="0" smtClean="0">
                <a:solidFill>
                  <a:srgbClr val="0070C0"/>
                </a:solidFill>
              </a:rPr>
              <a:t>Concevoir un </a:t>
            </a:r>
            <a:r>
              <a:rPr lang="fr-FR" dirty="0" err="1" smtClean="0">
                <a:solidFill>
                  <a:srgbClr val="0070C0"/>
                </a:solidFill>
              </a:rPr>
              <a:t>datawarehouse</a:t>
            </a:r>
            <a:endParaRPr lang="fr-FR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27" grpId="0"/>
      <p:bldP spid="28" grpId="0"/>
      <p:bldP spid="35" grpId="0"/>
      <p:bldP spid="36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sz="4000" dirty="0" smtClean="0"/>
              <a:t>Etape 3: Importation des données</a:t>
            </a:r>
            <a:endParaRPr lang="fr-FR" sz="4000" dirty="0"/>
          </a:p>
        </p:txBody>
      </p:sp>
      <p:sp>
        <p:nvSpPr>
          <p:cNvPr id="4" name="Rectangle 3"/>
          <p:cNvSpPr/>
          <p:nvPr/>
        </p:nvSpPr>
        <p:spPr>
          <a:xfrm>
            <a:off x="0" y="1142984"/>
            <a:ext cx="7786742" cy="47459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90000"/>
              </a:lnSpc>
              <a:buFont typeface="Arial" pitchFamily="34" charset="0"/>
              <a:buChar char="•"/>
            </a:pPr>
            <a:r>
              <a:rPr lang="fr-FR" sz="2800" dirty="0" smtClean="0"/>
              <a:t> Sélection de données</a:t>
            </a:r>
          </a:p>
          <a:p>
            <a:pPr algn="l">
              <a:lnSpc>
                <a:spcPct val="90000"/>
              </a:lnSpc>
              <a:buFont typeface="Arial" pitchFamily="34" charset="0"/>
              <a:buChar char="•"/>
            </a:pPr>
            <a:endParaRPr lang="fr-FR" sz="2800" dirty="0" smtClean="0"/>
          </a:p>
          <a:p>
            <a:pPr algn="l">
              <a:lnSpc>
                <a:spcPct val="90000"/>
              </a:lnSpc>
              <a:buFont typeface="Arial" pitchFamily="34" charset="0"/>
              <a:buChar char="•"/>
            </a:pPr>
            <a:r>
              <a:rPr lang="fr-FR" sz="2800" dirty="0" smtClean="0"/>
              <a:t> Prétraitement des données</a:t>
            </a:r>
          </a:p>
          <a:p>
            <a:pPr lvl="1" algn="l">
              <a:lnSpc>
                <a:spcPct val="90000"/>
              </a:lnSpc>
              <a:buFont typeface="Courier New" pitchFamily="49" charset="0"/>
              <a:buChar char="o"/>
            </a:pPr>
            <a:r>
              <a:rPr lang="fr-FR" sz="2800" dirty="0" smtClean="0"/>
              <a:t>Remplir les valeurs manquantes</a:t>
            </a:r>
          </a:p>
          <a:p>
            <a:pPr lvl="1" algn="l">
              <a:lnSpc>
                <a:spcPct val="90000"/>
              </a:lnSpc>
              <a:buFont typeface="Courier New" pitchFamily="49" charset="0"/>
              <a:buChar char="o"/>
            </a:pPr>
            <a:r>
              <a:rPr lang="fr-FR" sz="2800" dirty="0" smtClean="0"/>
              <a:t>Enlever les inconsistances</a:t>
            </a:r>
          </a:p>
          <a:p>
            <a:pPr lvl="1" algn="l">
              <a:lnSpc>
                <a:spcPct val="90000"/>
              </a:lnSpc>
            </a:pPr>
            <a:endParaRPr lang="fr-FR" sz="2800" dirty="0" smtClean="0"/>
          </a:p>
          <a:p>
            <a:pPr algn="l">
              <a:lnSpc>
                <a:spcPct val="90000"/>
              </a:lnSpc>
              <a:buFont typeface="Arial" pitchFamily="34" charset="0"/>
              <a:buChar char="•"/>
            </a:pPr>
            <a:r>
              <a:rPr lang="fr-FR" sz="2800" dirty="0" smtClean="0"/>
              <a:t> Transformation et Intégration des données</a:t>
            </a:r>
          </a:p>
          <a:p>
            <a:pPr algn="l">
              <a:lnSpc>
                <a:spcPct val="90000"/>
              </a:lnSpc>
            </a:pPr>
            <a:endParaRPr lang="fr-FR" sz="2800" dirty="0" smtClean="0"/>
          </a:p>
          <a:p>
            <a:pPr algn="l">
              <a:lnSpc>
                <a:spcPct val="90000"/>
              </a:lnSpc>
              <a:buFont typeface="Arial" pitchFamily="34" charset="0"/>
              <a:buChar char="•"/>
            </a:pPr>
            <a:r>
              <a:rPr lang="fr-FR" sz="2800" dirty="0" smtClean="0"/>
              <a:t> Chargement des données</a:t>
            </a:r>
          </a:p>
          <a:p>
            <a:pPr lvl="1" algn="l">
              <a:lnSpc>
                <a:spcPct val="90000"/>
              </a:lnSpc>
              <a:buFont typeface="Courier New" pitchFamily="49" charset="0"/>
              <a:buChar char="o"/>
            </a:pPr>
            <a:r>
              <a:rPr lang="fr-FR" sz="2800" dirty="0" smtClean="0"/>
              <a:t>Les données dans le </a:t>
            </a:r>
            <a:r>
              <a:rPr lang="fr-FR" sz="2800" dirty="0" err="1" smtClean="0"/>
              <a:t>warehouse</a:t>
            </a:r>
            <a:r>
              <a:rPr lang="fr-FR" sz="2800" dirty="0" smtClean="0"/>
              <a:t> sont stockées sous forme de tables de faits et de tables de dimensions.</a:t>
            </a:r>
            <a:endParaRPr lang="fr-FR" sz="2800" dirty="0"/>
          </a:p>
        </p:txBody>
      </p:sp>
      <p:sp>
        <p:nvSpPr>
          <p:cNvPr id="5" name="Rectangle 9"/>
          <p:cNvSpPr>
            <a:spLocks noChangeArrowheads="1"/>
          </p:cNvSpPr>
          <p:nvPr/>
        </p:nvSpPr>
        <p:spPr bwMode="auto">
          <a:xfrm>
            <a:off x="5643570" y="1524000"/>
            <a:ext cx="3786214" cy="1976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1800" dirty="0" err="1" smtClean="0">
                <a:latin typeface="Times New Roman" pitchFamily="18" charset="0"/>
                <a:cs typeface="Arial" charset="0"/>
              </a:rPr>
              <a:t>Analyse</a:t>
            </a:r>
            <a:endParaRPr lang="en-US" sz="1800" dirty="0">
              <a:latin typeface="Times New Roman" pitchFamily="18" charset="0"/>
              <a:cs typeface="Arial" charset="0"/>
            </a:endParaRP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1800" dirty="0" err="1" smtClean="0">
                <a:latin typeface="Times New Roman" pitchFamily="18" charset="0"/>
                <a:cs typeface="Arial" charset="0"/>
              </a:rPr>
              <a:t>Modélisation</a:t>
            </a:r>
            <a:endParaRPr lang="en-US" sz="1800" dirty="0">
              <a:latin typeface="Times New Roman" pitchFamily="18" charset="0"/>
              <a:cs typeface="Times New Roman" pitchFamily="18" charset="0"/>
            </a:endParaRPr>
          </a:p>
          <a:p>
            <a:pPr marL="742950" lvl="1" indent="-285750">
              <a:spcBef>
                <a:spcPct val="20000"/>
              </a:spcBef>
            </a:pPr>
            <a:r>
              <a:rPr lang="en-US" sz="1800" dirty="0">
                <a:latin typeface="Times New Roman" pitchFamily="18" charset="0"/>
                <a:cs typeface="Arial" charset="0"/>
              </a:rPr>
              <a:t>	</a:t>
            </a:r>
            <a:r>
              <a:rPr lang="en-US" sz="1800" dirty="0" smtClean="0">
                <a:latin typeface="Times New Roman" pitchFamily="18" charset="0"/>
                <a:cs typeface="Arial" charset="0"/>
              </a:rPr>
              <a:t>Importation des </a:t>
            </a:r>
            <a:r>
              <a:rPr lang="en-US" sz="1800" dirty="0" err="1" smtClean="0">
                <a:latin typeface="Times New Roman" pitchFamily="18" charset="0"/>
                <a:cs typeface="Arial" charset="0"/>
              </a:rPr>
              <a:t>données</a:t>
            </a:r>
            <a:endParaRPr lang="en-US" sz="1800" dirty="0">
              <a:latin typeface="Times New Roman" pitchFamily="18" charset="0"/>
              <a:cs typeface="Times New Roman" pitchFamily="18" charset="0"/>
            </a:endParaRP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fr-FR" sz="1800" dirty="0" smtClean="0">
                <a:latin typeface="Times New Roman" pitchFamily="18" charset="0"/>
                <a:cs typeface="Arial" charset="0"/>
              </a:rPr>
              <a:t>Installer les outils frontaux</a:t>
            </a:r>
            <a:endParaRPr lang="en-US" sz="1800" dirty="0">
              <a:latin typeface="Times New Roman" pitchFamily="18" charset="0"/>
              <a:cs typeface="Times New Roman" pitchFamily="18" charset="0"/>
            </a:endParaRP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1800" dirty="0" err="1" smtClean="0">
                <a:latin typeface="Times New Roman" pitchFamily="18" charset="0"/>
                <a:cs typeface="Arial" charset="0"/>
              </a:rPr>
              <a:t>Testet</a:t>
            </a:r>
            <a:r>
              <a:rPr lang="en-US" sz="1800" dirty="0" smtClean="0">
                <a:latin typeface="Times New Roman" pitchFamily="18" charset="0"/>
                <a:cs typeface="Arial" charset="0"/>
              </a:rPr>
              <a:t> et </a:t>
            </a:r>
            <a:r>
              <a:rPr lang="en-US" sz="1800" dirty="0" err="1" smtClean="0">
                <a:latin typeface="Times New Roman" pitchFamily="18" charset="0"/>
                <a:cs typeface="Arial" charset="0"/>
              </a:rPr>
              <a:t>deployer</a:t>
            </a:r>
            <a:endParaRPr lang="en-US" sz="1800" dirty="0">
              <a:latin typeface="Times New Roman" pitchFamily="18" charset="0"/>
            </a:endParaRPr>
          </a:p>
        </p:txBody>
      </p:sp>
      <p:pic>
        <p:nvPicPr>
          <p:cNvPr id="6" name="Picture 10" descr="arrows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628" y="857232"/>
            <a:ext cx="1457325" cy="1524000"/>
          </a:xfrm>
          <a:prstGeom prst="rect">
            <a:avLst/>
          </a:prstGeom>
          <a:noFill/>
        </p:spPr>
      </p:pic>
      <p:pic>
        <p:nvPicPr>
          <p:cNvPr id="7" name="Picture 11" descr="BD14755_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53200" y="2286000"/>
            <a:ext cx="228600" cy="228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/>
          <a:lstStyle/>
          <a:p>
            <a:r>
              <a:rPr lang="en-US" dirty="0" err="1" smtClean="0"/>
              <a:t>Etape</a:t>
            </a:r>
            <a:r>
              <a:rPr lang="en-US" dirty="0" smtClean="0"/>
              <a:t> </a:t>
            </a:r>
            <a:r>
              <a:rPr lang="en-US" dirty="0"/>
              <a:t>4: </a:t>
            </a:r>
            <a:r>
              <a:rPr lang="en-US" dirty="0" smtClean="0"/>
              <a:t>Installer les </a:t>
            </a:r>
            <a:r>
              <a:rPr lang="en-US" dirty="0" err="1" smtClean="0"/>
              <a:t>outils</a:t>
            </a:r>
            <a:r>
              <a:rPr lang="en-US" dirty="0" smtClean="0"/>
              <a:t> </a:t>
            </a:r>
            <a:r>
              <a:rPr lang="en-US" dirty="0" err="1" smtClean="0"/>
              <a:t>frontaux</a:t>
            </a:r>
            <a:endParaRPr lang="en-US" dirty="0"/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685800" y="1981200"/>
            <a:ext cx="778671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sz="32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Outils</a:t>
            </a:r>
            <a:r>
              <a:rPr kumimoji="0" 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de reporting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sz="32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Outils</a:t>
            </a:r>
            <a:r>
              <a:rPr kumimoji="0" 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de data mining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Etc.</a:t>
            </a:r>
            <a:endParaRPr kumimoji="0" lang="en-US" sz="32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aphicFrame>
        <p:nvGraphicFramePr>
          <p:cNvPr id="6" name="Object 2"/>
          <p:cNvGraphicFramePr>
            <a:graphicFrameLocks noChangeAspect="1"/>
          </p:cNvGraphicFramePr>
          <p:nvPr/>
        </p:nvGraphicFramePr>
        <p:xfrm>
          <a:off x="5410200" y="3276600"/>
          <a:ext cx="2842086" cy="2971800"/>
        </p:xfrm>
        <a:graphic>
          <a:graphicData uri="http://schemas.openxmlformats.org/presentationml/2006/ole">
            <p:oleObj spid="_x0000_s225282" name="VISIO" r:id="rId3" imgW="1694520" imgH="1775160" progId="">
              <p:embed/>
            </p:oleObj>
          </a:graphicData>
        </a:graphic>
      </p:graphicFrame>
      <p:sp>
        <p:nvSpPr>
          <p:cNvPr id="7" name="Rectangle 10"/>
          <p:cNvSpPr>
            <a:spLocks noChangeArrowheads="1"/>
          </p:cNvSpPr>
          <p:nvPr/>
        </p:nvSpPr>
        <p:spPr bwMode="auto">
          <a:xfrm>
            <a:off x="5715008" y="1524000"/>
            <a:ext cx="3434744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1800" dirty="0" err="1" smtClean="0">
                <a:latin typeface="Times New Roman" pitchFamily="18" charset="0"/>
                <a:cs typeface="Arial" charset="0"/>
              </a:rPr>
              <a:t>Analyse</a:t>
            </a:r>
            <a:endParaRPr lang="en-US" sz="1800" dirty="0">
              <a:latin typeface="Times New Roman" pitchFamily="18" charset="0"/>
              <a:cs typeface="Arial" charset="0"/>
            </a:endParaRP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1800" dirty="0" err="1" smtClean="0">
                <a:latin typeface="Times New Roman" pitchFamily="18" charset="0"/>
                <a:cs typeface="Arial" charset="0"/>
              </a:rPr>
              <a:t>Modélisation</a:t>
            </a:r>
            <a:endParaRPr lang="en-US" sz="1800" dirty="0">
              <a:latin typeface="Times New Roman" pitchFamily="18" charset="0"/>
              <a:cs typeface="Times New Roman" pitchFamily="18" charset="0"/>
            </a:endParaRP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1800" dirty="0" smtClean="0">
                <a:latin typeface="Times New Roman" pitchFamily="18" charset="0"/>
                <a:cs typeface="Arial" charset="0"/>
              </a:rPr>
              <a:t>Importation des </a:t>
            </a:r>
            <a:r>
              <a:rPr lang="en-US" sz="1800" dirty="0" err="1" smtClean="0">
                <a:latin typeface="Times New Roman" pitchFamily="18" charset="0"/>
                <a:cs typeface="Arial" charset="0"/>
              </a:rPr>
              <a:t>données</a:t>
            </a:r>
            <a:endParaRPr lang="en-US" sz="1800" dirty="0">
              <a:latin typeface="Times New Roman" pitchFamily="18" charset="0"/>
              <a:cs typeface="Times New Roman" pitchFamily="18" charset="0"/>
            </a:endParaRPr>
          </a:p>
          <a:p>
            <a:pPr marL="742950" lvl="1" indent="-285750">
              <a:spcBef>
                <a:spcPct val="20000"/>
              </a:spcBef>
            </a:pPr>
            <a:r>
              <a:rPr lang="en-US" sz="1800" dirty="0">
                <a:latin typeface="Times New Roman" pitchFamily="18" charset="0"/>
                <a:cs typeface="Arial" charset="0"/>
              </a:rPr>
              <a:t>	</a:t>
            </a:r>
            <a:r>
              <a:rPr lang="fr-FR" sz="1800" dirty="0" smtClean="0">
                <a:latin typeface="Times New Roman" pitchFamily="18" charset="0"/>
                <a:cs typeface="Arial" charset="0"/>
              </a:rPr>
              <a:t>Installer les outils frontaux</a:t>
            </a:r>
            <a:endParaRPr lang="en-US" sz="1800" dirty="0">
              <a:latin typeface="Times New Roman" pitchFamily="18" charset="0"/>
              <a:cs typeface="Times New Roman" pitchFamily="18" charset="0"/>
            </a:endParaRP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1800" dirty="0" smtClean="0">
                <a:latin typeface="Times New Roman" pitchFamily="18" charset="0"/>
                <a:cs typeface="Arial" charset="0"/>
              </a:rPr>
              <a:t>Tester et </a:t>
            </a:r>
            <a:r>
              <a:rPr lang="en-US" sz="1800" dirty="0" err="1" smtClean="0">
                <a:latin typeface="Times New Roman" pitchFamily="18" charset="0"/>
                <a:cs typeface="Arial" charset="0"/>
              </a:rPr>
              <a:t>deployer</a:t>
            </a:r>
            <a:endParaRPr lang="en-US" sz="1800" dirty="0">
              <a:latin typeface="Times New Roman" pitchFamily="18" charset="0"/>
            </a:endParaRPr>
          </a:p>
        </p:txBody>
      </p:sp>
      <p:pic>
        <p:nvPicPr>
          <p:cNvPr id="8" name="Picture 11" descr="arrows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4876" y="928670"/>
            <a:ext cx="1460008" cy="1524000"/>
          </a:xfrm>
          <a:prstGeom prst="rect">
            <a:avLst/>
          </a:prstGeom>
          <a:noFill/>
        </p:spPr>
      </p:pic>
      <p:pic>
        <p:nvPicPr>
          <p:cNvPr id="9" name="Picture 12" descr="BD14755_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15074" y="2590800"/>
            <a:ext cx="229021" cy="228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642918"/>
          </a:xfrm>
        </p:spPr>
        <p:txBody>
          <a:bodyPr/>
          <a:lstStyle/>
          <a:p>
            <a:r>
              <a:rPr lang="en-US" dirty="0" err="1" smtClean="0"/>
              <a:t>Etape</a:t>
            </a:r>
            <a:r>
              <a:rPr lang="en-US" dirty="0" smtClean="0"/>
              <a:t> </a:t>
            </a:r>
            <a:r>
              <a:rPr lang="en-US" dirty="0"/>
              <a:t>5: </a:t>
            </a:r>
            <a:r>
              <a:rPr lang="en-US" dirty="0" smtClean="0"/>
              <a:t>Tester et </a:t>
            </a:r>
            <a:r>
              <a:rPr lang="en-US" dirty="0" err="1" smtClean="0"/>
              <a:t>Déployer</a:t>
            </a:r>
            <a:endParaRPr lang="en-US" dirty="0"/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785786" y="2786058"/>
            <a:ext cx="7772400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fr-FR" sz="3200" b="0" i="0" u="none" strike="noStrike" kern="0" cap="none" spc="0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Tests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fr-FR" sz="3200" b="0" i="0" u="none" strike="noStrike" kern="0" cap="none" spc="0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Installation des logiciels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fr-FR" sz="3200" b="0" i="0" u="none" strike="noStrike" kern="0" cap="none" spc="0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Formation des </a:t>
            </a:r>
            <a:r>
              <a:rPr lang="fr-FR" sz="3200" kern="0" dirty="0" smtClean="0">
                <a:latin typeface="+mn-lt"/>
              </a:rPr>
              <a:t>utilisateurs</a:t>
            </a:r>
            <a:endParaRPr kumimoji="0" lang="fr-FR" sz="3200" b="0" i="0" u="none" strike="noStrike" kern="0" cap="none" spc="0" normalizeH="0" baseline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7" name="Picture 10" descr="arrows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1428736"/>
            <a:ext cx="1457325" cy="152400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pic>
        <p:nvPicPr>
          <p:cNvPr id="8" name="Picture 11" descr="BD14755_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53200" y="2895600"/>
            <a:ext cx="228600" cy="228600"/>
          </a:xfrm>
          <a:prstGeom prst="rect">
            <a:avLst/>
          </a:prstGeom>
          <a:noFill/>
        </p:spPr>
      </p:pic>
      <p:sp>
        <p:nvSpPr>
          <p:cNvPr id="9" name="Rectangle 10"/>
          <p:cNvSpPr>
            <a:spLocks noChangeArrowheads="1"/>
          </p:cNvSpPr>
          <p:nvPr/>
        </p:nvSpPr>
        <p:spPr bwMode="auto">
          <a:xfrm>
            <a:off x="5500694" y="1524000"/>
            <a:ext cx="3649058" cy="1976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1800" dirty="0" err="1" smtClean="0">
                <a:latin typeface="Times New Roman" pitchFamily="18" charset="0"/>
                <a:cs typeface="Arial" charset="0"/>
              </a:rPr>
              <a:t>Analyse</a:t>
            </a:r>
            <a:endParaRPr lang="en-US" sz="1800" dirty="0">
              <a:latin typeface="Times New Roman" pitchFamily="18" charset="0"/>
              <a:cs typeface="Arial" charset="0"/>
            </a:endParaRP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1800" dirty="0" err="1" smtClean="0">
                <a:latin typeface="Times New Roman" pitchFamily="18" charset="0"/>
                <a:cs typeface="Arial" charset="0"/>
              </a:rPr>
              <a:t>Modélisation</a:t>
            </a:r>
            <a:endParaRPr lang="en-US" sz="1800" dirty="0">
              <a:latin typeface="Times New Roman" pitchFamily="18" charset="0"/>
              <a:cs typeface="Times New Roman" pitchFamily="18" charset="0"/>
            </a:endParaRP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1800" dirty="0" smtClean="0">
                <a:latin typeface="Times New Roman" pitchFamily="18" charset="0"/>
                <a:cs typeface="Arial" charset="0"/>
              </a:rPr>
              <a:t>Importation des </a:t>
            </a:r>
            <a:r>
              <a:rPr lang="en-US" sz="1800" dirty="0" err="1" smtClean="0">
                <a:latin typeface="Times New Roman" pitchFamily="18" charset="0"/>
                <a:cs typeface="Arial" charset="0"/>
              </a:rPr>
              <a:t>données</a:t>
            </a:r>
            <a:endParaRPr lang="en-US" sz="1800" dirty="0">
              <a:latin typeface="Times New Roman" pitchFamily="18" charset="0"/>
              <a:cs typeface="Times New Roman" pitchFamily="18" charset="0"/>
            </a:endParaRPr>
          </a:p>
          <a:p>
            <a:pPr marL="742950" lvl="1" indent="-285750">
              <a:spcBef>
                <a:spcPct val="20000"/>
              </a:spcBef>
              <a:buFont typeface="Times New Roman" pitchFamily="18" charset="0"/>
              <a:buChar char="–"/>
            </a:pPr>
            <a:r>
              <a:rPr lang="en-US" sz="1800" dirty="0">
                <a:latin typeface="Times New Roman" pitchFamily="18" charset="0"/>
                <a:cs typeface="Arial" charset="0"/>
              </a:rPr>
              <a:t>	</a:t>
            </a:r>
            <a:r>
              <a:rPr lang="fr-FR" sz="1800" dirty="0" smtClean="0">
                <a:latin typeface="Times New Roman" pitchFamily="18" charset="0"/>
                <a:cs typeface="Arial" charset="0"/>
              </a:rPr>
              <a:t>Installer les outils frontaux</a:t>
            </a:r>
            <a:endParaRPr lang="fr-FR" sz="1800" dirty="0" smtClean="0">
              <a:latin typeface="Times New Roman" pitchFamily="18" charset="0"/>
              <a:cs typeface="Times New Roman" pitchFamily="18" charset="0"/>
            </a:endParaRPr>
          </a:p>
          <a:p>
            <a:pPr marL="742950" lvl="1" indent="-285750">
              <a:spcBef>
                <a:spcPct val="20000"/>
              </a:spcBef>
            </a:pPr>
            <a:r>
              <a:rPr lang="en-US" sz="1800" dirty="0" smtClean="0">
                <a:latin typeface="Times New Roman" pitchFamily="18" charset="0"/>
                <a:cs typeface="Arial" charset="0"/>
              </a:rPr>
              <a:t>     Tester et </a:t>
            </a:r>
            <a:r>
              <a:rPr lang="en-US" sz="1800" dirty="0" err="1" smtClean="0">
                <a:latin typeface="Times New Roman" pitchFamily="18" charset="0"/>
                <a:cs typeface="Arial" charset="0"/>
              </a:rPr>
              <a:t>déployer</a:t>
            </a:r>
            <a:endParaRPr lang="en-US" sz="1800" dirty="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>
          <a:xfrm>
            <a:off x="1981200" y="533400"/>
            <a:ext cx="6934200" cy="715963"/>
          </a:xfrm>
        </p:spPr>
        <p:txBody>
          <a:bodyPr/>
          <a:lstStyle/>
          <a:p>
            <a:r>
              <a:rPr lang="en-US" sz="4000" dirty="0" smtClean="0"/>
              <a:t>Conclusion</a:t>
            </a:r>
            <a:endParaRPr lang="en-US" sz="4000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14612" y="2071678"/>
            <a:ext cx="5286412" cy="307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>
          <a:xfrm>
            <a:off x="1981200" y="533400"/>
            <a:ext cx="6934200" cy="715963"/>
          </a:xfrm>
        </p:spPr>
        <p:txBody>
          <a:bodyPr/>
          <a:lstStyle/>
          <a:p>
            <a:r>
              <a:rPr lang="en-US" sz="4000" dirty="0" err="1" smtClean="0"/>
              <a:t>Webographie</a:t>
            </a:r>
            <a:endParaRPr lang="en-US" sz="4000" dirty="0"/>
          </a:p>
        </p:txBody>
      </p:sp>
      <p:sp>
        <p:nvSpPr>
          <p:cNvPr id="5" name="Rectangle 4"/>
          <p:cNvSpPr/>
          <p:nvPr/>
        </p:nvSpPr>
        <p:spPr>
          <a:xfrm>
            <a:off x="1928794" y="1714488"/>
            <a:ext cx="7215206" cy="452431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l"/>
            <a:r>
              <a:rPr lang="fr-FR" dirty="0" smtClean="0">
                <a:solidFill>
                  <a:srgbClr val="0070C0"/>
                </a:solidFill>
                <a:hlinkClick r:id="rId4"/>
              </a:rPr>
              <a:t>http://www.dwfacile.com/approches_dw.htm</a:t>
            </a:r>
            <a:endParaRPr lang="fr-FR" dirty="0" smtClean="0">
              <a:solidFill>
                <a:srgbClr val="0070C0"/>
              </a:solidFill>
            </a:endParaRPr>
          </a:p>
          <a:p>
            <a:pPr algn="l"/>
            <a:endParaRPr lang="fr-FR" dirty="0" smtClean="0">
              <a:solidFill>
                <a:srgbClr val="0070C0"/>
              </a:solidFill>
              <a:hlinkClick r:id="rId5"/>
            </a:endParaRPr>
          </a:p>
          <a:p>
            <a:pPr algn="l"/>
            <a:r>
              <a:rPr lang="fr-FR" dirty="0" smtClean="0">
                <a:solidFill>
                  <a:srgbClr val="0070C0"/>
                </a:solidFill>
                <a:hlinkClick r:id="rId5"/>
              </a:rPr>
              <a:t>http://www-igm.univ-mlv.fr/~dr/XPOSE2009/informatique_decisionnelle_olap/</a:t>
            </a:r>
            <a:endParaRPr lang="fr-FR" dirty="0" smtClean="0">
              <a:solidFill>
                <a:srgbClr val="0070C0"/>
              </a:solidFill>
            </a:endParaRPr>
          </a:p>
          <a:p>
            <a:pPr algn="l"/>
            <a:endParaRPr lang="fr-FR" dirty="0" smtClean="0">
              <a:solidFill>
                <a:srgbClr val="0070C0"/>
              </a:solidFill>
            </a:endParaRPr>
          </a:p>
          <a:p>
            <a:pPr algn="l"/>
            <a:r>
              <a:rPr lang="fr-FR" dirty="0" smtClean="0">
                <a:hlinkClick r:id="rId6"/>
              </a:rPr>
              <a:t>http://www.slideshare.net/datacleaners11/2datawarehouseppt</a:t>
            </a:r>
            <a:endParaRPr lang="fr-FR" dirty="0" smtClean="0"/>
          </a:p>
          <a:p>
            <a:pPr algn="l"/>
            <a:endParaRPr lang="fr-FR" dirty="0" smtClean="0">
              <a:solidFill>
                <a:srgbClr val="0070C0"/>
              </a:solidFill>
            </a:endParaRPr>
          </a:p>
          <a:p>
            <a:pPr algn="l"/>
            <a:r>
              <a:rPr lang="fr-FR" dirty="0" smtClean="0">
                <a:hlinkClick r:id="rId7"/>
              </a:rPr>
              <a:t>http://www.scribd.com/kishraj33/d/36447222-Data-Warehousing-PPT</a:t>
            </a:r>
            <a:endParaRPr lang="fr-FR" dirty="0" smtClean="0">
              <a:solidFill>
                <a:srgbClr val="0070C0"/>
              </a:solidFill>
            </a:endParaRPr>
          </a:p>
          <a:p>
            <a:pPr algn="l"/>
            <a:endParaRPr lang="fr-FR" dirty="0" smtClean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>
          <a:xfrm>
            <a:off x="1928794" y="2786058"/>
            <a:ext cx="6934200" cy="715963"/>
          </a:xfrm>
        </p:spPr>
        <p:txBody>
          <a:bodyPr/>
          <a:lstStyle/>
          <a:p>
            <a:pPr algn="ctr"/>
            <a:r>
              <a:rPr lang="en-US" sz="4000" dirty="0" smtClean="0"/>
              <a:t>Merci de </a:t>
            </a:r>
            <a:r>
              <a:rPr lang="en-US" sz="4000" dirty="0" err="1" smtClean="0"/>
              <a:t>votre</a:t>
            </a:r>
            <a:r>
              <a:rPr lang="en-US" sz="4000" dirty="0" smtClean="0"/>
              <a:t> attention</a:t>
            </a:r>
            <a:endParaRPr lang="en-US" sz="4000" dirty="0"/>
          </a:p>
        </p:txBody>
      </p:sp>
      <p:pic>
        <p:nvPicPr>
          <p:cNvPr id="6042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406" y="71414"/>
            <a:ext cx="1609725" cy="223837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604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18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5" name="Rectangle 7"/>
          <p:cNvSpPr>
            <a:spLocks noGrp="1" noChangeArrowheads="1"/>
          </p:cNvSpPr>
          <p:nvPr>
            <p:ph type="ctrTitle"/>
          </p:nvPr>
        </p:nvSpPr>
        <p:spPr>
          <a:xfrm>
            <a:off x="3500430" y="857232"/>
            <a:ext cx="5857916" cy="2147901"/>
          </a:xfrm>
        </p:spPr>
        <p:txBody>
          <a:bodyPr/>
          <a:lstStyle/>
          <a:p>
            <a:pPr algn="l"/>
            <a:r>
              <a:rPr lang="en-US" sz="3600" dirty="0" smtClean="0">
                <a:solidFill>
                  <a:srgbClr val="00B0F0"/>
                </a:solidFill>
              </a:rPr>
              <a:t>Introduction à </a:t>
            </a:r>
            <a:r>
              <a:rPr lang="en-US" sz="3600" dirty="0" err="1" smtClean="0">
                <a:solidFill>
                  <a:srgbClr val="00B0F0"/>
                </a:solidFill>
              </a:rPr>
              <a:t>l’informatique</a:t>
            </a:r>
            <a:r>
              <a:rPr lang="en-US" sz="3600" dirty="0" smtClean="0">
                <a:solidFill>
                  <a:srgbClr val="00B0F0"/>
                </a:solidFill>
              </a:rPr>
              <a:t> </a:t>
            </a:r>
            <a:r>
              <a:rPr lang="fr-FR" sz="3600" dirty="0" smtClean="0">
                <a:solidFill>
                  <a:srgbClr val="00B0F0"/>
                </a:solidFill>
              </a:rPr>
              <a:t>décisionnelle</a:t>
            </a:r>
            <a:r>
              <a:rPr lang="en-US" sz="3600" dirty="0" smtClean="0">
                <a:solidFill>
                  <a:srgbClr val="00B0F0"/>
                </a:solidFill>
              </a:rPr>
              <a:t>: </a:t>
            </a:r>
            <a:r>
              <a:rPr lang="en-US" sz="3600" dirty="0" smtClean="0"/>
              <a:t/>
            </a:r>
            <a:br>
              <a:rPr lang="en-US" sz="3600" dirty="0" smtClean="0"/>
            </a:br>
            <a:r>
              <a:rPr lang="en-US" sz="3600" b="1" dirty="0" smtClean="0">
                <a:solidFill>
                  <a:srgbClr val="002060"/>
                </a:solidFill>
              </a:rPr>
              <a:t>Data warehousing</a:t>
            </a:r>
            <a:endParaRPr lang="en-US" sz="3600" b="1" dirty="0">
              <a:solidFill>
                <a:srgbClr val="002060"/>
              </a:solidFill>
            </a:endParaRPr>
          </a:p>
        </p:txBody>
      </p:sp>
      <p:sp>
        <p:nvSpPr>
          <p:cNvPr id="2056" name="Rectangle 8"/>
          <p:cNvSpPr>
            <a:spLocks noGrp="1" noChangeArrowheads="1"/>
          </p:cNvSpPr>
          <p:nvPr>
            <p:ph type="subTitle" idx="1"/>
          </p:nvPr>
        </p:nvSpPr>
        <p:spPr>
          <a:xfrm>
            <a:off x="4705350" y="5929330"/>
            <a:ext cx="4438650" cy="428628"/>
          </a:xfrm>
        </p:spPr>
        <p:txBody>
          <a:bodyPr/>
          <a:lstStyle/>
          <a:p>
            <a:r>
              <a:rPr lang="en-US" sz="2000" b="1" dirty="0" err="1" smtClean="0">
                <a:solidFill>
                  <a:srgbClr val="002060"/>
                </a:solidFill>
              </a:rPr>
              <a:t>Présenté</a:t>
            </a:r>
            <a:r>
              <a:rPr lang="en-US" sz="2000" b="1" dirty="0" smtClean="0">
                <a:solidFill>
                  <a:srgbClr val="002060"/>
                </a:solidFill>
              </a:rPr>
              <a:t> par : </a:t>
            </a:r>
            <a:r>
              <a:rPr lang="en-US" sz="2000" b="1" dirty="0" err="1" smtClean="0">
                <a:solidFill>
                  <a:srgbClr val="002060"/>
                </a:solidFill>
              </a:rPr>
              <a:t>Ayoub</a:t>
            </a:r>
            <a:r>
              <a:rPr lang="en-US" sz="2000" b="1" dirty="0" smtClean="0">
                <a:solidFill>
                  <a:srgbClr val="002060"/>
                </a:solidFill>
              </a:rPr>
              <a:t> JADIA</a:t>
            </a:r>
            <a:r>
              <a:rPr lang="en-US" dirty="0" smtClean="0"/>
              <a:t> 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2" name="Rectangle 4"/>
          <p:cNvSpPr>
            <a:spLocks noGrp="1" noChangeArrowheads="1"/>
          </p:cNvSpPr>
          <p:nvPr>
            <p:ph type="title"/>
          </p:nvPr>
        </p:nvSpPr>
        <p:spPr>
          <a:xfrm>
            <a:off x="814422" y="38100"/>
            <a:ext cx="8686800" cy="533400"/>
          </a:xfrm>
        </p:spPr>
        <p:txBody>
          <a:bodyPr/>
          <a:lstStyle/>
          <a:p>
            <a:r>
              <a:rPr lang="en-US" sz="4000" dirty="0" smtClean="0"/>
              <a:t>Plan</a:t>
            </a:r>
            <a:endParaRPr lang="ru-RU" sz="4000" dirty="0"/>
          </a:p>
        </p:txBody>
      </p:sp>
      <p:sp>
        <p:nvSpPr>
          <p:cNvPr id="4" name="AutoShape 40"/>
          <p:cNvSpPr>
            <a:spLocks noChangeArrowheads="1"/>
          </p:cNvSpPr>
          <p:nvPr/>
        </p:nvSpPr>
        <p:spPr bwMode="auto">
          <a:xfrm flipH="1">
            <a:off x="865222" y="1627907"/>
            <a:ext cx="1187450" cy="4897437"/>
          </a:xfrm>
          <a:prstGeom prst="moon">
            <a:avLst>
              <a:gd name="adj" fmla="val 4676"/>
            </a:avLst>
          </a:prstGeom>
          <a:gradFill flip="none" rotWithShape="1">
            <a:gsLst>
              <a:gs pos="0">
                <a:schemeClr val="accent3">
                  <a:lumMod val="65000"/>
                </a:schemeClr>
              </a:gs>
              <a:gs pos="50000">
                <a:schemeClr val="tx1"/>
              </a:gs>
              <a:gs pos="100000">
                <a:schemeClr val="accent1"/>
              </a:gs>
            </a:gsLst>
            <a:lin ang="10800000" scaled="1"/>
            <a:tileRect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rtl="1" fontAlgn="auto">
              <a:spcBef>
                <a:spcPts val="0"/>
              </a:spcBef>
              <a:spcAft>
                <a:spcPts val="0"/>
              </a:spcAft>
              <a:defRPr/>
            </a:pPr>
            <a:endParaRPr lang="fr-FR" dirty="0">
              <a:solidFill>
                <a:srgbClr val="FF0000"/>
              </a:solidFill>
              <a:latin typeface="+mn-lt"/>
              <a:cs typeface="+mn-cs"/>
            </a:endParaRPr>
          </a:p>
        </p:txBody>
      </p:sp>
      <p:grpSp>
        <p:nvGrpSpPr>
          <p:cNvPr id="2" name="Group 14"/>
          <p:cNvGrpSpPr>
            <a:grpSpLocks/>
          </p:cNvGrpSpPr>
          <p:nvPr/>
        </p:nvGrpSpPr>
        <p:grpSpPr bwMode="auto">
          <a:xfrm>
            <a:off x="1119222" y="1710457"/>
            <a:ext cx="561975" cy="503237"/>
            <a:chOff x="1020" y="3022"/>
            <a:chExt cx="354" cy="317"/>
          </a:xfrm>
        </p:grpSpPr>
        <p:sp>
          <p:nvSpPr>
            <p:cNvPr id="6" name="Oval 8"/>
            <p:cNvSpPr>
              <a:spLocks noChangeArrowheads="1"/>
            </p:cNvSpPr>
            <p:nvPr/>
          </p:nvSpPr>
          <p:spPr bwMode="gray">
            <a:xfrm>
              <a:off x="1020" y="3022"/>
              <a:ext cx="354" cy="317"/>
            </a:xfrm>
            <a:prstGeom prst="ellipse">
              <a:avLst/>
            </a:prstGeom>
            <a:gradFill rotWithShape="1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 w="57150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rtl="1"/>
              <a:endParaRPr lang="fr-FR"/>
            </a:p>
          </p:txBody>
        </p:sp>
        <p:sp>
          <p:nvSpPr>
            <p:cNvPr id="7" name="Oval 9"/>
            <p:cNvSpPr>
              <a:spLocks noChangeArrowheads="1"/>
            </p:cNvSpPr>
            <p:nvPr/>
          </p:nvSpPr>
          <p:spPr bwMode="gray">
            <a:xfrm>
              <a:off x="1040" y="3040"/>
              <a:ext cx="314" cy="281"/>
            </a:xfrm>
            <a:prstGeom prst="ellipse">
              <a:avLst/>
            </a:prstGeom>
            <a:gradFill rotWithShape="1">
              <a:gsLst>
                <a:gs pos="0">
                  <a:srgbClr val="A2A2A2"/>
                </a:gs>
                <a:gs pos="50000">
                  <a:srgbClr val="FFFFFF"/>
                </a:gs>
                <a:gs pos="100000">
                  <a:srgbClr val="A2A2A2"/>
                </a:gs>
              </a:gsLst>
              <a:lin ang="0" scaled="1"/>
            </a:gra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rtl="1"/>
              <a:endParaRPr lang="fr-FR"/>
            </a:p>
          </p:txBody>
        </p:sp>
        <p:sp>
          <p:nvSpPr>
            <p:cNvPr id="8" name="Oval 13"/>
            <p:cNvSpPr>
              <a:spLocks noChangeAspect="1" noChangeArrowheads="1"/>
            </p:cNvSpPr>
            <p:nvPr/>
          </p:nvSpPr>
          <p:spPr bwMode="gray">
            <a:xfrm>
              <a:off x="1066" y="3058"/>
              <a:ext cx="264" cy="230"/>
            </a:xfrm>
            <a:prstGeom prst="ellipse">
              <a:avLst/>
            </a:prstGeom>
            <a:solidFill>
              <a:srgbClr val="B3D3EA"/>
            </a:solidFill>
            <a:ln w="38100" algn="ctr">
              <a:noFill/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 rtl="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fr-FR" sz="1600" b="1" dirty="0">
                <a:solidFill>
                  <a:srgbClr val="78ADCD"/>
                </a:solidFill>
                <a:latin typeface="Tahoma" pitchFamily="34" charset="0"/>
                <a:cs typeface="+mn-cs"/>
              </a:endParaRPr>
            </a:p>
          </p:txBody>
        </p:sp>
      </p:grpSp>
      <p:grpSp>
        <p:nvGrpSpPr>
          <p:cNvPr id="3" name="Group 15"/>
          <p:cNvGrpSpPr>
            <a:grpSpLocks/>
          </p:cNvGrpSpPr>
          <p:nvPr/>
        </p:nvGrpSpPr>
        <p:grpSpPr bwMode="auto">
          <a:xfrm>
            <a:off x="1500166" y="2428868"/>
            <a:ext cx="561975" cy="503238"/>
            <a:chOff x="1020" y="3022"/>
            <a:chExt cx="354" cy="317"/>
          </a:xfrm>
        </p:grpSpPr>
        <p:sp>
          <p:nvSpPr>
            <p:cNvPr id="10" name="Oval 16"/>
            <p:cNvSpPr>
              <a:spLocks noChangeArrowheads="1"/>
            </p:cNvSpPr>
            <p:nvPr/>
          </p:nvSpPr>
          <p:spPr bwMode="gray">
            <a:xfrm>
              <a:off x="1020" y="3022"/>
              <a:ext cx="354" cy="317"/>
            </a:xfrm>
            <a:prstGeom prst="ellipse">
              <a:avLst/>
            </a:prstGeom>
            <a:gradFill rotWithShape="1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 w="57150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rtl="1"/>
              <a:endParaRPr lang="fr-FR"/>
            </a:p>
          </p:txBody>
        </p:sp>
        <p:sp>
          <p:nvSpPr>
            <p:cNvPr id="11" name="Oval 17"/>
            <p:cNvSpPr>
              <a:spLocks noChangeArrowheads="1"/>
            </p:cNvSpPr>
            <p:nvPr/>
          </p:nvSpPr>
          <p:spPr bwMode="gray">
            <a:xfrm>
              <a:off x="1040" y="3040"/>
              <a:ext cx="314" cy="281"/>
            </a:xfrm>
            <a:prstGeom prst="ellipse">
              <a:avLst/>
            </a:prstGeom>
            <a:gradFill rotWithShape="1">
              <a:gsLst>
                <a:gs pos="0">
                  <a:srgbClr val="A2A2A2"/>
                </a:gs>
                <a:gs pos="50000">
                  <a:srgbClr val="FFFFFF"/>
                </a:gs>
                <a:gs pos="100000">
                  <a:srgbClr val="A2A2A2"/>
                </a:gs>
              </a:gsLst>
              <a:lin ang="0" scaled="1"/>
            </a:gra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rtl="1"/>
              <a:endParaRPr lang="fr-FR"/>
            </a:p>
          </p:txBody>
        </p:sp>
        <p:sp>
          <p:nvSpPr>
            <p:cNvPr id="12" name="Oval 21"/>
            <p:cNvSpPr>
              <a:spLocks noChangeAspect="1" noChangeArrowheads="1"/>
            </p:cNvSpPr>
            <p:nvPr/>
          </p:nvSpPr>
          <p:spPr bwMode="gray">
            <a:xfrm>
              <a:off x="1066" y="3058"/>
              <a:ext cx="265" cy="228"/>
            </a:xfrm>
            <a:prstGeom prst="ellipse">
              <a:avLst/>
            </a:prstGeom>
            <a:solidFill>
              <a:srgbClr val="B3D3EA"/>
            </a:solidFill>
            <a:ln w="38100" algn="ctr">
              <a:noFill/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 rtl="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fr-FR" sz="1600" b="1" dirty="0">
                <a:latin typeface="Tahoma" pitchFamily="34" charset="0"/>
                <a:cs typeface="+mn-cs"/>
              </a:endParaRPr>
            </a:p>
          </p:txBody>
        </p:sp>
      </p:grpSp>
      <p:grpSp>
        <p:nvGrpSpPr>
          <p:cNvPr id="5" name="Group 22"/>
          <p:cNvGrpSpPr>
            <a:grpSpLocks/>
          </p:cNvGrpSpPr>
          <p:nvPr/>
        </p:nvGrpSpPr>
        <p:grpSpPr bwMode="auto">
          <a:xfrm>
            <a:off x="1643042" y="3143248"/>
            <a:ext cx="561975" cy="503238"/>
            <a:chOff x="1020" y="3022"/>
            <a:chExt cx="354" cy="317"/>
          </a:xfrm>
        </p:grpSpPr>
        <p:sp>
          <p:nvSpPr>
            <p:cNvPr id="14" name="Oval 23"/>
            <p:cNvSpPr>
              <a:spLocks noChangeArrowheads="1"/>
            </p:cNvSpPr>
            <p:nvPr/>
          </p:nvSpPr>
          <p:spPr bwMode="gray">
            <a:xfrm>
              <a:off x="1020" y="3022"/>
              <a:ext cx="354" cy="317"/>
            </a:xfrm>
            <a:prstGeom prst="ellipse">
              <a:avLst/>
            </a:prstGeom>
            <a:gradFill rotWithShape="1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 w="57150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rtl="1"/>
              <a:endParaRPr lang="fr-FR"/>
            </a:p>
          </p:txBody>
        </p:sp>
        <p:sp>
          <p:nvSpPr>
            <p:cNvPr id="15" name="Oval 24"/>
            <p:cNvSpPr>
              <a:spLocks noChangeArrowheads="1"/>
            </p:cNvSpPr>
            <p:nvPr/>
          </p:nvSpPr>
          <p:spPr bwMode="gray">
            <a:xfrm>
              <a:off x="1040" y="3040"/>
              <a:ext cx="314" cy="281"/>
            </a:xfrm>
            <a:prstGeom prst="ellipse">
              <a:avLst/>
            </a:prstGeom>
            <a:gradFill rotWithShape="1">
              <a:gsLst>
                <a:gs pos="0">
                  <a:srgbClr val="A2A2A2"/>
                </a:gs>
                <a:gs pos="50000">
                  <a:srgbClr val="FFFFFF"/>
                </a:gs>
                <a:gs pos="100000">
                  <a:srgbClr val="A2A2A2"/>
                </a:gs>
              </a:gsLst>
              <a:lin ang="0" scaled="1"/>
            </a:gra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rtl="1"/>
              <a:endParaRPr lang="fr-FR"/>
            </a:p>
          </p:txBody>
        </p:sp>
        <p:sp>
          <p:nvSpPr>
            <p:cNvPr id="16" name="Oval 28"/>
            <p:cNvSpPr>
              <a:spLocks noChangeAspect="1" noChangeArrowheads="1"/>
            </p:cNvSpPr>
            <p:nvPr/>
          </p:nvSpPr>
          <p:spPr bwMode="gray">
            <a:xfrm>
              <a:off x="1066" y="3058"/>
              <a:ext cx="265" cy="228"/>
            </a:xfrm>
            <a:prstGeom prst="ellipse">
              <a:avLst/>
            </a:prstGeom>
            <a:solidFill>
              <a:srgbClr val="B3D3EA"/>
            </a:solidFill>
            <a:ln w="38100" algn="ctr">
              <a:noFill/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 rtl="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fr-FR" sz="1600" b="1" dirty="0">
                <a:latin typeface="Tahoma" pitchFamily="34" charset="0"/>
                <a:cs typeface="+mn-cs"/>
              </a:endParaRPr>
            </a:p>
          </p:txBody>
        </p:sp>
      </p:grpSp>
      <p:grpSp>
        <p:nvGrpSpPr>
          <p:cNvPr id="9" name="Group 22"/>
          <p:cNvGrpSpPr>
            <a:grpSpLocks/>
          </p:cNvGrpSpPr>
          <p:nvPr/>
        </p:nvGrpSpPr>
        <p:grpSpPr bwMode="auto">
          <a:xfrm>
            <a:off x="1747872" y="3929066"/>
            <a:ext cx="561975" cy="503237"/>
            <a:chOff x="1020" y="3022"/>
            <a:chExt cx="354" cy="317"/>
          </a:xfrm>
        </p:grpSpPr>
        <p:sp>
          <p:nvSpPr>
            <p:cNvPr id="18" name="Oval 23"/>
            <p:cNvSpPr>
              <a:spLocks noChangeArrowheads="1"/>
            </p:cNvSpPr>
            <p:nvPr/>
          </p:nvSpPr>
          <p:spPr bwMode="gray">
            <a:xfrm>
              <a:off x="1020" y="3022"/>
              <a:ext cx="354" cy="317"/>
            </a:xfrm>
            <a:prstGeom prst="ellipse">
              <a:avLst/>
            </a:prstGeom>
            <a:gradFill rotWithShape="1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 w="57150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rtl="1"/>
              <a:endParaRPr lang="fr-FR"/>
            </a:p>
          </p:txBody>
        </p:sp>
        <p:sp>
          <p:nvSpPr>
            <p:cNvPr id="19" name="Oval 24"/>
            <p:cNvSpPr>
              <a:spLocks noChangeArrowheads="1"/>
            </p:cNvSpPr>
            <p:nvPr/>
          </p:nvSpPr>
          <p:spPr bwMode="gray">
            <a:xfrm>
              <a:off x="1040" y="3040"/>
              <a:ext cx="314" cy="281"/>
            </a:xfrm>
            <a:prstGeom prst="ellipse">
              <a:avLst/>
            </a:prstGeom>
            <a:gradFill rotWithShape="1">
              <a:gsLst>
                <a:gs pos="0">
                  <a:srgbClr val="A2A2A2"/>
                </a:gs>
                <a:gs pos="50000">
                  <a:srgbClr val="FFFFFF"/>
                </a:gs>
                <a:gs pos="100000">
                  <a:srgbClr val="A2A2A2"/>
                </a:gs>
              </a:gsLst>
              <a:lin ang="0" scaled="1"/>
            </a:gra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rtl="1"/>
              <a:endParaRPr lang="fr-FR"/>
            </a:p>
          </p:txBody>
        </p:sp>
        <p:sp>
          <p:nvSpPr>
            <p:cNvPr id="20" name="Oval 28"/>
            <p:cNvSpPr>
              <a:spLocks noChangeAspect="1" noChangeArrowheads="1"/>
            </p:cNvSpPr>
            <p:nvPr/>
          </p:nvSpPr>
          <p:spPr bwMode="gray">
            <a:xfrm>
              <a:off x="1066" y="3058"/>
              <a:ext cx="265" cy="228"/>
            </a:xfrm>
            <a:prstGeom prst="ellipse">
              <a:avLst/>
            </a:prstGeom>
            <a:solidFill>
              <a:srgbClr val="B3D3EA"/>
            </a:solidFill>
            <a:ln w="38100" algn="ctr">
              <a:noFill/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 rtl="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fr-FR" sz="1600" b="1" dirty="0">
                <a:latin typeface="Tahoma" pitchFamily="34" charset="0"/>
                <a:cs typeface="+mn-cs"/>
              </a:endParaRPr>
            </a:p>
          </p:txBody>
        </p:sp>
      </p:grpSp>
      <p:grpSp>
        <p:nvGrpSpPr>
          <p:cNvPr id="13" name="Group 22"/>
          <p:cNvGrpSpPr>
            <a:grpSpLocks/>
          </p:cNvGrpSpPr>
          <p:nvPr/>
        </p:nvGrpSpPr>
        <p:grpSpPr bwMode="auto">
          <a:xfrm>
            <a:off x="1652571" y="4711713"/>
            <a:ext cx="561975" cy="503237"/>
            <a:chOff x="1020" y="3022"/>
            <a:chExt cx="354" cy="317"/>
          </a:xfrm>
        </p:grpSpPr>
        <p:sp>
          <p:nvSpPr>
            <p:cNvPr id="22" name="Oval 23"/>
            <p:cNvSpPr>
              <a:spLocks noChangeArrowheads="1"/>
            </p:cNvSpPr>
            <p:nvPr/>
          </p:nvSpPr>
          <p:spPr bwMode="gray">
            <a:xfrm>
              <a:off x="1020" y="3022"/>
              <a:ext cx="354" cy="317"/>
            </a:xfrm>
            <a:prstGeom prst="ellipse">
              <a:avLst/>
            </a:prstGeom>
            <a:gradFill rotWithShape="1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 w="57150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rtl="1"/>
              <a:endParaRPr lang="fr-FR"/>
            </a:p>
          </p:txBody>
        </p:sp>
        <p:sp>
          <p:nvSpPr>
            <p:cNvPr id="23" name="Oval 24"/>
            <p:cNvSpPr>
              <a:spLocks noChangeArrowheads="1"/>
            </p:cNvSpPr>
            <p:nvPr/>
          </p:nvSpPr>
          <p:spPr bwMode="gray">
            <a:xfrm>
              <a:off x="1040" y="3040"/>
              <a:ext cx="314" cy="281"/>
            </a:xfrm>
            <a:prstGeom prst="ellipse">
              <a:avLst/>
            </a:prstGeom>
            <a:gradFill rotWithShape="1">
              <a:gsLst>
                <a:gs pos="0">
                  <a:srgbClr val="A2A2A2"/>
                </a:gs>
                <a:gs pos="50000">
                  <a:srgbClr val="FFFFFF"/>
                </a:gs>
                <a:gs pos="100000">
                  <a:srgbClr val="A2A2A2"/>
                </a:gs>
              </a:gsLst>
              <a:lin ang="0" scaled="1"/>
            </a:gra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rtl="1"/>
              <a:endParaRPr lang="fr-FR"/>
            </a:p>
          </p:txBody>
        </p:sp>
        <p:sp>
          <p:nvSpPr>
            <p:cNvPr id="24" name="Oval 28"/>
            <p:cNvSpPr>
              <a:spLocks noChangeAspect="1" noChangeArrowheads="1"/>
            </p:cNvSpPr>
            <p:nvPr/>
          </p:nvSpPr>
          <p:spPr bwMode="gray">
            <a:xfrm>
              <a:off x="1066" y="3058"/>
              <a:ext cx="265" cy="228"/>
            </a:xfrm>
            <a:prstGeom prst="ellipse">
              <a:avLst/>
            </a:prstGeom>
            <a:solidFill>
              <a:srgbClr val="B3D3EA"/>
            </a:solidFill>
            <a:ln w="38100" algn="ctr">
              <a:noFill/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 rtl="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fr-FR" sz="1600" b="1" dirty="0">
                <a:latin typeface="Tahoma" pitchFamily="34" charset="0"/>
                <a:cs typeface="+mn-cs"/>
              </a:endParaRPr>
            </a:p>
          </p:txBody>
        </p:sp>
      </p:grpSp>
      <p:sp>
        <p:nvSpPr>
          <p:cNvPr id="25" name="ZoneTexte 24"/>
          <p:cNvSpPr txBox="1"/>
          <p:nvPr/>
        </p:nvSpPr>
        <p:spPr>
          <a:xfrm>
            <a:off x="1857356" y="1643050"/>
            <a:ext cx="57150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fr-FR" dirty="0" smtClean="0">
                <a:solidFill>
                  <a:srgbClr val="FF0000"/>
                </a:solidFill>
              </a:rPr>
              <a:t>L’informatique décisionnelle</a:t>
            </a:r>
            <a:endParaRPr lang="fr-FR" dirty="0">
              <a:solidFill>
                <a:srgbClr val="FF0000"/>
              </a:solidFill>
            </a:endParaRPr>
          </a:p>
        </p:txBody>
      </p:sp>
      <p:sp>
        <p:nvSpPr>
          <p:cNvPr id="26" name="ZoneTexte 25"/>
          <p:cNvSpPr txBox="1"/>
          <p:nvPr/>
        </p:nvSpPr>
        <p:spPr>
          <a:xfrm>
            <a:off x="2214546" y="2285992"/>
            <a:ext cx="57150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fr-FR" dirty="0" smtClean="0">
                <a:solidFill>
                  <a:srgbClr val="0070C0"/>
                </a:solidFill>
              </a:rPr>
              <a:t>Pourquoi le </a:t>
            </a:r>
            <a:r>
              <a:rPr lang="fr-FR" dirty="0" err="1" smtClean="0">
                <a:solidFill>
                  <a:srgbClr val="0070C0"/>
                </a:solidFill>
              </a:rPr>
              <a:t>datawarehouse</a:t>
            </a:r>
            <a:r>
              <a:rPr lang="fr-FR" dirty="0" smtClean="0">
                <a:solidFill>
                  <a:srgbClr val="0070C0"/>
                </a:solidFill>
              </a:rPr>
              <a:t>?</a:t>
            </a:r>
            <a:endParaRPr lang="fr-FR" dirty="0">
              <a:solidFill>
                <a:srgbClr val="0070C0"/>
              </a:solidFill>
            </a:endParaRPr>
          </a:p>
        </p:txBody>
      </p:sp>
      <p:sp>
        <p:nvSpPr>
          <p:cNvPr id="27" name="ZoneTexte 26"/>
          <p:cNvSpPr txBox="1"/>
          <p:nvPr/>
        </p:nvSpPr>
        <p:spPr>
          <a:xfrm>
            <a:off x="2428860" y="3071810"/>
            <a:ext cx="57150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fr-FR" dirty="0" smtClean="0">
                <a:solidFill>
                  <a:srgbClr val="0070C0"/>
                </a:solidFill>
              </a:rPr>
              <a:t>Présentation du </a:t>
            </a:r>
            <a:r>
              <a:rPr lang="fr-FR" dirty="0" err="1" smtClean="0">
                <a:solidFill>
                  <a:srgbClr val="0070C0"/>
                </a:solidFill>
              </a:rPr>
              <a:t>datawarehouse</a:t>
            </a:r>
            <a:endParaRPr lang="fr-FR" dirty="0">
              <a:solidFill>
                <a:srgbClr val="0070C0"/>
              </a:solidFill>
            </a:endParaRPr>
          </a:p>
        </p:txBody>
      </p:sp>
      <p:sp>
        <p:nvSpPr>
          <p:cNvPr id="28" name="ZoneTexte 27"/>
          <p:cNvSpPr txBox="1"/>
          <p:nvPr/>
        </p:nvSpPr>
        <p:spPr>
          <a:xfrm>
            <a:off x="2428860" y="3857628"/>
            <a:ext cx="57150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fr-FR" dirty="0" smtClean="0">
                <a:solidFill>
                  <a:srgbClr val="0070C0"/>
                </a:solidFill>
              </a:rPr>
              <a:t>Approche de mise en place du data </a:t>
            </a:r>
            <a:r>
              <a:rPr lang="fr-FR" dirty="0" err="1" smtClean="0">
                <a:solidFill>
                  <a:srgbClr val="0070C0"/>
                </a:solidFill>
              </a:rPr>
              <a:t>warehouse</a:t>
            </a:r>
            <a:endParaRPr lang="fr-FR" dirty="0">
              <a:solidFill>
                <a:srgbClr val="0070C0"/>
              </a:solidFill>
            </a:endParaRPr>
          </a:p>
        </p:txBody>
      </p:sp>
      <p:grpSp>
        <p:nvGrpSpPr>
          <p:cNvPr id="17" name="Group 22"/>
          <p:cNvGrpSpPr>
            <a:grpSpLocks/>
          </p:cNvGrpSpPr>
          <p:nvPr/>
        </p:nvGrpSpPr>
        <p:grpSpPr bwMode="auto">
          <a:xfrm>
            <a:off x="1428728" y="5572140"/>
            <a:ext cx="561975" cy="503237"/>
            <a:chOff x="1020" y="3022"/>
            <a:chExt cx="354" cy="317"/>
          </a:xfrm>
        </p:grpSpPr>
        <p:sp>
          <p:nvSpPr>
            <p:cNvPr id="32" name="Oval 23"/>
            <p:cNvSpPr>
              <a:spLocks noChangeArrowheads="1"/>
            </p:cNvSpPr>
            <p:nvPr/>
          </p:nvSpPr>
          <p:spPr bwMode="gray">
            <a:xfrm>
              <a:off x="1020" y="3022"/>
              <a:ext cx="354" cy="317"/>
            </a:xfrm>
            <a:prstGeom prst="ellipse">
              <a:avLst/>
            </a:prstGeom>
            <a:gradFill rotWithShape="1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 w="57150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rtl="1"/>
              <a:endParaRPr lang="fr-FR"/>
            </a:p>
          </p:txBody>
        </p:sp>
        <p:sp>
          <p:nvSpPr>
            <p:cNvPr id="33" name="Oval 24"/>
            <p:cNvSpPr>
              <a:spLocks noChangeArrowheads="1"/>
            </p:cNvSpPr>
            <p:nvPr/>
          </p:nvSpPr>
          <p:spPr bwMode="gray">
            <a:xfrm>
              <a:off x="1040" y="3040"/>
              <a:ext cx="314" cy="281"/>
            </a:xfrm>
            <a:prstGeom prst="ellipse">
              <a:avLst/>
            </a:prstGeom>
            <a:gradFill rotWithShape="1">
              <a:gsLst>
                <a:gs pos="0">
                  <a:srgbClr val="A2A2A2"/>
                </a:gs>
                <a:gs pos="50000">
                  <a:srgbClr val="FFFFFF"/>
                </a:gs>
                <a:gs pos="100000">
                  <a:srgbClr val="A2A2A2"/>
                </a:gs>
              </a:gsLst>
              <a:lin ang="0" scaled="1"/>
            </a:gra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rtl="1"/>
              <a:endParaRPr lang="fr-FR"/>
            </a:p>
          </p:txBody>
        </p:sp>
        <p:sp>
          <p:nvSpPr>
            <p:cNvPr id="34" name="Oval 28"/>
            <p:cNvSpPr>
              <a:spLocks noChangeAspect="1" noChangeArrowheads="1"/>
            </p:cNvSpPr>
            <p:nvPr/>
          </p:nvSpPr>
          <p:spPr bwMode="gray">
            <a:xfrm>
              <a:off x="1066" y="3058"/>
              <a:ext cx="265" cy="228"/>
            </a:xfrm>
            <a:prstGeom prst="ellipse">
              <a:avLst/>
            </a:prstGeom>
            <a:solidFill>
              <a:srgbClr val="B3D3EA"/>
            </a:solidFill>
            <a:ln w="38100" algn="ctr">
              <a:noFill/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 rtl="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fr-FR" sz="1600" b="1" dirty="0">
                <a:latin typeface="Tahoma" pitchFamily="34" charset="0"/>
                <a:cs typeface="+mn-cs"/>
              </a:endParaRPr>
            </a:p>
          </p:txBody>
        </p:sp>
      </p:grpSp>
      <p:sp>
        <p:nvSpPr>
          <p:cNvPr id="35" name="ZoneTexte 34"/>
          <p:cNvSpPr txBox="1"/>
          <p:nvPr/>
        </p:nvSpPr>
        <p:spPr>
          <a:xfrm>
            <a:off x="2071670" y="5539103"/>
            <a:ext cx="57150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fr-FR" dirty="0" smtClean="0">
                <a:solidFill>
                  <a:srgbClr val="0070C0"/>
                </a:solidFill>
              </a:rPr>
              <a:t>Conclusion </a:t>
            </a:r>
            <a:endParaRPr lang="fr-FR" dirty="0">
              <a:solidFill>
                <a:srgbClr val="0070C0"/>
              </a:solidFill>
            </a:endParaRPr>
          </a:p>
        </p:txBody>
      </p:sp>
      <p:sp>
        <p:nvSpPr>
          <p:cNvPr id="36" name="ZoneTexte 35"/>
          <p:cNvSpPr txBox="1"/>
          <p:nvPr/>
        </p:nvSpPr>
        <p:spPr>
          <a:xfrm>
            <a:off x="2357422" y="4857760"/>
            <a:ext cx="57150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fr-FR" dirty="0" smtClean="0">
                <a:solidFill>
                  <a:srgbClr val="0070C0"/>
                </a:solidFill>
              </a:rPr>
              <a:t>Concevoir un </a:t>
            </a:r>
            <a:r>
              <a:rPr lang="fr-FR" dirty="0" err="1" smtClean="0">
                <a:solidFill>
                  <a:srgbClr val="0070C0"/>
                </a:solidFill>
              </a:rPr>
              <a:t>datawarehouse</a:t>
            </a:r>
            <a:endParaRPr lang="fr-FR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sz="4000" dirty="0" smtClean="0"/>
              <a:t>L’informatique</a:t>
            </a:r>
            <a:r>
              <a:rPr lang="en-US" sz="4000" dirty="0" smtClean="0"/>
              <a:t> </a:t>
            </a:r>
            <a:r>
              <a:rPr lang="fr-FR" sz="4000" dirty="0" smtClean="0"/>
              <a:t>décisionnelle</a:t>
            </a:r>
            <a:endParaRPr lang="fr-FR" sz="4000" dirty="0"/>
          </a:p>
        </p:txBody>
      </p:sp>
      <p:pic>
        <p:nvPicPr>
          <p:cNvPr id="4" name="Image 3" descr="C:\Documents and Settings\Administrateur\Bureau\idee.gif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14414" y="4929198"/>
            <a:ext cx="1671638" cy="15716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ZoneTexte 5"/>
          <p:cNvSpPr txBox="1"/>
          <p:nvPr/>
        </p:nvSpPr>
        <p:spPr>
          <a:xfrm>
            <a:off x="2285984" y="928670"/>
            <a:ext cx="571504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fr-FR" dirty="0" smtClean="0"/>
              <a:t>L'ensemble :</a:t>
            </a:r>
          </a:p>
          <a:p>
            <a:pPr lvl="1" algn="l">
              <a:buFont typeface="Arial" pitchFamily="34" charset="0"/>
              <a:buChar char="•"/>
            </a:pPr>
            <a:r>
              <a:rPr lang="fr-FR" dirty="0" smtClean="0"/>
              <a:t>des </a:t>
            </a:r>
            <a:r>
              <a:rPr lang="fr-FR" dirty="0"/>
              <a:t>moyens, </a:t>
            </a:r>
            <a:endParaRPr lang="fr-FR" dirty="0" smtClean="0"/>
          </a:p>
          <a:p>
            <a:pPr lvl="1" algn="l">
              <a:buFont typeface="Arial" pitchFamily="34" charset="0"/>
              <a:buChar char="•"/>
            </a:pPr>
            <a:r>
              <a:rPr lang="fr-FR" dirty="0" smtClean="0"/>
              <a:t>des outils, </a:t>
            </a:r>
            <a:endParaRPr lang="fr-FR" dirty="0"/>
          </a:p>
          <a:p>
            <a:pPr lvl="1" algn="l">
              <a:buFont typeface="Arial" pitchFamily="34" charset="0"/>
              <a:buChar char="•"/>
            </a:pPr>
            <a:r>
              <a:rPr lang="fr-FR" dirty="0" smtClean="0"/>
              <a:t>des méthodes, </a:t>
            </a:r>
          </a:p>
        </p:txBody>
      </p:sp>
      <p:sp>
        <p:nvSpPr>
          <p:cNvPr id="7" name="Rectangle à coins arrondis 6"/>
          <p:cNvSpPr/>
          <p:nvPr/>
        </p:nvSpPr>
        <p:spPr bwMode="auto">
          <a:xfrm>
            <a:off x="3143240" y="4357694"/>
            <a:ext cx="4286280" cy="1428760"/>
          </a:xfrm>
          <a:prstGeom prst="roundRect">
            <a:avLst/>
          </a:prstGeom>
          <a:gradFill rotWithShape="1">
            <a:gsLst>
              <a:gs pos="0">
                <a:schemeClr val="bg2">
                  <a:gamma/>
                  <a:tint val="26667"/>
                  <a:invGamma/>
                </a:schemeClr>
              </a:gs>
              <a:gs pos="100000">
                <a:schemeClr val="bg2">
                  <a:alpha val="14999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8" name="ZoneTexte 7"/>
          <p:cNvSpPr txBox="1"/>
          <p:nvPr/>
        </p:nvSpPr>
        <p:spPr>
          <a:xfrm>
            <a:off x="3214678" y="4429132"/>
            <a:ext cx="407196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>
                <a:solidFill>
                  <a:srgbClr val="002060"/>
                </a:solidFill>
              </a:rPr>
              <a:t> collecter, consolider, modéliser et restituer les données.</a:t>
            </a:r>
          </a:p>
        </p:txBody>
      </p:sp>
      <p:pic>
        <p:nvPicPr>
          <p:cNvPr id="17414" name="Picture 6" descr="http://www.awesomebackgrounds.com/templates/a-earthg1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000108"/>
            <a:ext cx="1905000" cy="1428750"/>
          </a:xfrm>
          <a:prstGeom prst="rect">
            <a:avLst/>
          </a:prstGeom>
          <a:noFill/>
        </p:spPr>
      </p:pic>
      <p:sp>
        <p:nvSpPr>
          <p:cNvPr id="10" name="Flèche vers le bas 9"/>
          <p:cNvSpPr/>
          <p:nvPr/>
        </p:nvSpPr>
        <p:spPr bwMode="auto">
          <a:xfrm>
            <a:off x="4429124" y="2500306"/>
            <a:ext cx="642942" cy="1428760"/>
          </a:xfrm>
          <a:prstGeom prst="downArrow">
            <a:avLst/>
          </a:prstGeom>
          <a:solidFill>
            <a:srgbClr val="B3D3EA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normalizeH="0" baseline="0" dirty="0" smtClean="0">
              <a:ln>
                <a:noFill/>
              </a:ln>
              <a:solidFill>
                <a:srgbClr val="78ADCD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  <p:bldP spid="10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sz="4000" dirty="0" smtClean="0"/>
              <a:t>L’informatique</a:t>
            </a:r>
            <a:r>
              <a:rPr lang="en-US" sz="4000" dirty="0" smtClean="0"/>
              <a:t> </a:t>
            </a:r>
            <a:r>
              <a:rPr lang="fr-FR" sz="4000" dirty="0" smtClean="0"/>
              <a:t>décisionnelle</a:t>
            </a:r>
            <a:endParaRPr lang="fr-FR" sz="4000" dirty="0"/>
          </a:p>
        </p:txBody>
      </p:sp>
      <p:sp>
        <p:nvSpPr>
          <p:cNvPr id="3" name="Rectangle 2"/>
          <p:cNvSpPr/>
          <p:nvPr/>
        </p:nvSpPr>
        <p:spPr>
          <a:xfrm>
            <a:off x="357158" y="1857364"/>
            <a:ext cx="828680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dirty="0" smtClean="0"/>
              <a:t>Les environnements d'aide à la décision s'intéressent:</a:t>
            </a:r>
          </a:p>
          <a:p>
            <a:endParaRPr lang="fr-FR" dirty="0" smtClean="0"/>
          </a:p>
          <a:p>
            <a:pPr lvl="2" algn="l">
              <a:buFont typeface="Arial" pitchFamily="34" charset="0"/>
              <a:buChar char="•"/>
            </a:pPr>
            <a:r>
              <a:rPr lang="fr-FR" dirty="0" smtClean="0"/>
              <a:t> Tendances</a:t>
            </a:r>
          </a:p>
          <a:p>
            <a:pPr lvl="2" algn="l">
              <a:buFont typeface="Arial" pitchFamily="34" charset="0"/>
              <a:buChar char="•"/>
            </a:pPr>
            <a:r>
              <a:rPr lang="fr-FR" dirty="0" smtClean="0"/>
              <a:t> Moyennes des principaux indicateurs de bonne santé de l'entreprise, et ce, à travers les mois ou les années.</a:t>
            </a:r>
            <a:endParaRPr lang="fr-FR" dirty="0"/>
          </a:p>
        </p:txBody>
      </p:sp>
      <p:sp>
        <p:nvSpPr>
          <p:cNvPr id="5" name="Rectangle 4"/>
          <p:cNvSpPr/>
          <p:nvPr/>
        </p:nvSpPr>
        <p:spPr>
          <a:xfrm>
            <a:off x="1071538" y="4643446"/>
            <a:ext cx="764386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dirty="0" smtClean="0"/>
              <a:t> Les décideurs s'intéressent à l'ensemble de l'activité et souhaitent avoir une vue globale de la société.</a:t>
            </a:r>
            <a:endParaRPr lang="fr-FR" dirty="0"/>
          </a:p>
        </p:txBody>
      </p:sp>
      <p:sp>
        <p:nvSpPr>
          <p:cNvPr id="6" name="Rectangle 5"/>
          <p:cNvSpPr/>
          <p:nvPr/>
        </p:nvSpPr>
        <p:spPr>
          <a:xfrm>
            <a:off x="642910" y="1000108"/>
            <a:ext cx="778674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dirty="0" smtClean="0"/>
              <a:t>Dans le monde décisionnel, on ne supprime jamais des données, on archive.</a:t>
            </a: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8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20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8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Pourquoi et pour qui?</a:t>
            </a:r>
            <a:endParaRPr lang="fr-FR" dirty="0"/>
          </a:p>
        </p:txBody>
      </p:sp>
      <p:sp>
        <p:nvSpPr>
          <p:cNvPr id="3" name="Rectangle 2"/>
          <p:cNvSpPr/>
          <p:nvPr/>
        </p:nvSpPr>
        <p:spPr>
          <a:xfrm>
            <a:off x="0" y="785794"/>
            <a:ext cx="91440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fr-FR" dirty="0" smtClean="0"/>
              <a:t>Générer de la connaissance à partir des données produites par les systèmes opérationnels (bases de données relationnelles).</a:t>
            </a:r>
          </a:p>
          <a:p>
            <a:pPr>
              <a:buFont typeface="Arial" pitchFamily="34" charset="0"/>
              <a:buChar char="•"/>
            </a:pPr>
            <a:endParaRPr lang="fr-FR" dirty="0" smtClean="0"/>
          </a:p>
          <a:p>
            <a:pPr>
              <a:buFont typeface="Arial" pitchFamily="34" charset="0"/>
              <a:buChar char="•"/>
            </a:pPr>
            <a:r>
              <a:rPr lang="fr-FR" dirty="0" smtClean="0"/>
              <a:t>Connaître les tendances des clients pour ainsi bien anticiper les réactions de ses derniers. </a:t>
            </a:r>
          </a:p>
          <a:p>
            <a:endParaRPr lang="fr-FR" dirty="0" smtClean="0"/>
          </a:p>
        </p:txBody>
      </p:sp>
      <p:pic>
        <p:nvPicPr>
          <p:cNvPr id="4" name="Image 3" descr="C:\Documents and Settings\Administrateur\Bureau\idee.gif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4414" y="4929198"/>
            <a:ext cx="1671638" cy="15716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>
            <a:off x="785786" y="2857496"/>
            <a:ext cx="778674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buFont typeface="Arial" pitchFamily="34" charset="0"/>
              <a:buChar char="•"/>
            </a:pPr>
            <a:r>
              <a:rPr lang="fr-FR" dirty="0" smtClean="0"/>
              <a:t> Aider à la prise de décision </a:t>
            </a:r>
          </a:p>
          <a:p>
            <a:pPr algn="l"/>
            <a:endParaRPr lang="fr-FR" dirty="0" smtClean="0"/>
          </a:p>
          <a:p>
            <a:pPr algn="l">
              <a:buFont typeface="Arial" pitchFamily="34" charset="0"/>
              <a:buChar char="•"/>
            </a:pPr>
            <a:r>
              <a:rPr lang="fr-FR" dirty="0" smtClean="0"/>
              <a:t> Permettre des analyses précises, complexes et de grandes envergure dans les entreprises</a:t>
            </a:r>
            <a:endParaRPr lang="fr-FR" dirty="0"/>
          </a:p>
        </p:txBody>
      </p:sp>
      <p:sp>
        <p:nvSpPr>
          <p:cNvPr id="6" name="Rectangle 5"/>
          <p:cNvSpPr/>
          <p:nvPr/>
        </p:nvSpPr>
        <p:spPr>
          <a:xfrm>
            <a:off x="3000364" y="5357826"/>
            <a:ext cx="592935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dirty="0" smtClean="0"/>
              <a:t> </a:t>
            </a:r>
            <a:r>
              <a:rPr lang="fr-FR" dirty="0" smtClean="0">
                <a:solidFill>
                  <a:srgbClr val="FF0000"/>
                </a:solidFill>
              </a:rPr>
              <a:t>Le BI permet donc de fidéliser les clients.</a:t>
            </a: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2" name="Rectangle 4"/>
          <p:cNvSpPr>
            <a:spLocks noGrp="1" noChangeArrowheads="1"/>
          </p:cNvSpPr>
          <p:nvPr>
            <p:ph type="title"/>
          </p:nvPr>
        </p:nvSpPr>
        <p:spPr>
          <a:xfrm>
            <a:off x="814422" y="38100"/>
            <a:ext cx="8686800" cy="533400"/>
          </a:xfrm>
        </p:spPr>
        <p:txBody>
          <a:bodyPr/>
          <a:lstStyle/>
          <a:p>
            <a:r>
              <a:rPr lang="en-US" sz="4000" dirty="0" smtClean="0"/>
              <a:t>Plan</a:t>
            </a:r>
            <a:endParaRPr lang="ru-RU" sz="4000" dirty="0"/>
          </a:p>
        </p:txBody>
      </p:sp>
      <p:sp>
        <p:nvSpPr>
          <p:cNvPr id="4" name="AutoShape 40"/>
          <p:cNvSpPr>
            <a:spLocks noChangeArrowheads="1"/>
          </p:cNvSpPr>
          <p:nvPr/>
        </p:nvSpPr>
        <p:spPr bwMode="auto">
          <a:xfrm flipH="1">
            <a:off x="865222" y="1627907"/>
            <a:ext cx="1187450" cy="4897437"/>
          </a:xfrm>
          <a:prstGeom prst="moon">
            <a:avLst>
              <a:gd name="adj" fmla="val 4676"/>
            </a:avLst>
          </a:prstGeom>
          <a:gradFill flip="none" rotWithShape="1">
            <a:gsLst>
              <a:gs pos="0">
                <a:schemeClr val="accent3">
                  <a:lumMod val="65000"/>
                </a:schemeClr>
              </a:gs>
              <a:gs pos="50000">
                <a:schemeClr val="tx1"/>
              </a:gs>
              <a:gs pos="100000">
                <a:schemeClr val="accent1"/>
              </a:gs>
            </a:gsLst>
            <a:lin ang="10800000" scaled="1"/>
            <a:tileRect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rtl="1" fontAlgn="auto">
              <a:spcBef>
                <a:spcPts val="0"/>
              </a:spcBef>
              <a:spcAft>
                <a:spcPts val="0"/>
              </a:spcAft>
              <a:defRPr/>
            </a:pPr>
            <a:endParaRPr lang="fr-FR" dirty="0">
              <a:solidFill>
                <a:srgbClr val="FF0000"/>
              </a:solidFill>
              <a:latin typeface="+mn-lt"/>
              <a:cs typeface="+mn-cs"/>
            </a:endParaRPr>
          </a:p>
        </p:txBody>
      </p:sp>
      <p:grpSp>
        <p:nvGrpSpPr>
          <p:cNvPr id="2" name="Group 14"/>
          <p:cNvGrpSpPr>
            <a:grpSpLocks/>
          </p:cNvGrpSpPr>
          <p:nvPr/>
        </p:nvGrpSpPr>
        <p:grpSpPr bwMode="auto">
          <a:xfrm>
            <a:off x="1119222" y="1710457"/>
            <a:ext cx="561975" cy="503237"/>
            <a:chOff x="1020" y="3022"/>
            <a:chExt cx="354" cy="317"/>
          </a:xfrm>
        </p:grpSpPr>
        <p:sp>
          <p:nvSpPr>
            <p:cNvPr id="6" name="Oval 8"/>
            <p:cNvSpPr>
              <a:spLocks noChangeArrowheads="1"/>
            </p:cNvSpPr>
            <p:nvPr/>
          </p:nvSpPr>
          <p:spPr bwMode="gray">
            <a:xfrm>
              <a:off x="1020" y="3022"/>
              <a:ext cx="354" cy="317"/>
            </a:xfrm>
            <a:prstGeom prst="ellipse">
              <a:avLst/>
            </a:prstGeom>
            <a:gradFill rotWithShape="1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 w="57150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rtl="1"/>
              <a:endParaRPr lang="fr-FR"/>
            </a:p>
          </p:txBody>
        </p:sp>
        <p:sp>
          <p:nvSpPr>
            <p:cNvPr id="7" name="Oval 9"/>
            <p:cNvSpPr>
              <a:spLocks noChangeArrowheads="1"/>
            </p:cNvSpPr>
            <p:nvPr/>
          </p:nvSpPr>
          <p:spPr bwMode="gray">
            <a:xfrm>
              <a:off x="1040" y="3040"/>
              <a:ext cx="314" cy="281"/>
            </a:xfrm>
            <a:prstGeom prst="ellipse">
              <a:avLst/>
            </a:prstGeom>
            <a:gradFill rotWithShape="1">
              <a:gsLst>
                <a:gs pos="0">
                  <a:srgbClr val="A2A2A2"/>
                </a:gs>
                <a:gs pos="50000">
                  <a:srgbClr val="FFFFFF"/>
                </a:gs>
                <a:gs pos="100000">
                  <a:srgbClr val="A2A2A2"/>
                </a:gs>
              </a:gsLst>
              <a:lin ang="0" scaled="1"/>
            </a:gra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rtl="1"/>
              <a:endParaRPr lang="fr-FR"/>
            </a:p>
          </p:txBody>
        </p:sp>
        <p:sp>
          <p:nvSpPr>
            <p:cNvPr id="8" name="Oval 13"/>
            <p:cNvSpPr>
              <a:spLocks noChangeAspect="1" noChangeArrowheads="1"/>
            </p:cNvSpPr>
            <p:nvPr/>
          </p:nvSpPr>
          <p:spPr bwMode="gray">
            <a:xfrm>
              <a:off x="1066" y="3058"/>
              <a:ext cx="264" cy="230"/>
            </a:xfrm>
            <a:prstGeom prst="ellipse">
              <a:avLst/>
            </a:prstGeom>
            <a:solidFill>
              <a:srgbClr val="B3D3EA"/>
            </a:solidFill>
            <a:ln w="38100" algn="ctr">
              <a:noFill/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 rtl="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fr-FR" sz="1600" b="1" dirty="0">
                <a:solidFill>
                  <a:srgbClr val="78ADCD"/>
                </a:solidFill>
                <a:latin typeface="Tahoma" pitchFamily="34" charset="0"/>
                <a:cs typeface="+mn-cs"/>
              </a:endParaRPr>
            </a:p>
          </p:txBody>
        </p:sp>
      </p:grpSp>
      <p:grpSp>
        <p:nvGrpSpPr>
          <p:cNvPr id="3" name="Group 15"/>
          <p:cNvGrpSpPr>
            <a:grpSpLocks/>
          </p:cNvGrpSpPr>
          <p:nvPr/>
        </p:nvGrpSpPr>
        <p:grpSpPr bwMode="auto">
          <a:xfrm>
            <a:off x="1500166" y="2428868"/>
            <a:ext cx="561975" cy="503238"/>
            <a:chOff x="1020" y="3022"/>
            <a:chExt cx="354" cy="317"/>
          </a:xfrm>
        </p:grpSpPr>
        <p:sp>
          <p:nvSpPr>
            <p:cNvPr id="10" name="Oval 16"/>
            <p:cNvSpPr>
              <a:spLocks noChangeArrowheads="1"/>
            </p:cNvSpPr>
            <p:nvPr/>
          </p:nvSpPr>
          <p:spPr bwMode="gray">
            <a:xfrm>
              <a:off x="1020" y="3022"/>
              <a:ext cx="354" cy="317"/>
            </a:xfrm>
            <a:prstGeom prst="ellipse">
              <a:avLst/>
            </a:prstGeom>
            <a:gradFill rotWithShape="1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 w="57150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rtl="1"/>
              <a:endParaRPr lang="fr-FR"/>
            </a:p>
          </p:txBody>
        </p:sp>
        <p:sp>
          <p:nvSpPr>
            <p:cNvPr id="11" name="Oval 17"/>
            <p:cNvSpPr>
              <a:spLocks noChangeArrowheads="1"/>
            </p:cNvSpPr>
            <p:nvPr/>
          </p:nvSpPr>
          <p:spPr bwMode="gray">
            <a:xfrm>
              <a:off x="1040" y="3040"/>
              <a:ext cx="314" cy="281"/>
            </a:xfrm>
            <a:prstGeom prst="ellipse">
              <a:avLst/>
            </a:prstGeom>
            <a:gradFill rotWithShape="1">
              <a:gsLst>
                <a:gs pos="0">
                  <a:srgbClr val="A2A2A2"/>
                </a:gs>
                <a:gs pos="50000">
                  <a:srgbClr val="FFFFFF"/>
                </a:gs>
                <a:gs pos="100000">
                  <a:srgbClr val="A2A2A2"/>
                </a:gs>
              </a:gsLst>
              <a:lin ang="0" scaled="1"/>
            </a:gra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rtl="1"/>
              <a:endParaRPr lang="fr-FR"/>
            </a:p>
          </p:txBody>
        </p:sp>
        <p:sp>
          <p:nvSpPr>
            <p:cNvPr id="12" name="Oval 21"/>
            <p:cNvSpPr>
              <a:spLocks noChangeAspect="1" noChangeArrowheads="1"/>
            </p:cNvSpPr>
            <p:nvPr/>
          </p:nvSpPr>
          <p:spPr bwMode="gray">
            <a:xfrm>
              <a:off x="1066" y="3058"/>
              <a:ext cx="265" cy="228"/>
            </a:xfrm>
            <a:prstGeom prst="ellipse">
              <a:avLst/>
            </a:prstGeom>
            <a:solidFill>
              <a:srgbClr val="B3D3EA"/>
            </a:solidFill>
            <a:ln w="38100" algn="ctr">
              <a:noFill/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 rtl="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fr-FR" sz="1600" b="1" dirty="0">
                <a:latin typeface="Tahoma" pitchFamily="34" charset="0"/>
                <a:cs typeface="+mn-cs"/>
              </a:endParaRPr>
            </a:p>
          </p:txBody>
        </p:sp>
      </p:grpSp>
      <p:grpSp>
        <p:nvGrpSpPr>
          <p:cNvPr id="5" name="Group 22"/>
          <p:cNvGrpSpPr>
            <a:grpSpLocks/>
          </p:cNvGrpSpPr>
          <p:nvPr/>
        </p:nvGrpSpPr>
        <p:grpSpPr bwMode="auto">
          <a:xfrm>
            <a:off x="1643042" y="3143248"/>
            <a:ext cx="561975" cy="503238"/>
            <a:chOff x="1020" y="3022"/>
            <a:chExt cx="354" cy="317"/>
          </a:xfrm>
        </p:grpSpPr>
        <p:sp>
          <p:nvSpPr>
            <p:cNvPr id="14" name="Oval 23"/>
            <p:cNvSpPr>
              <a:spLocks noChangeArrowheads="1"/>
            </p:cNvSpPr>
            <p:nvPr/>
          </p:nvSpPr>
          <p:spPr bwMode="gray">
            <a:xfrm>
              <a:off x="1020" y="3022"/>
              <a:ext cx="354" cy="317"/>
            </a:xfrm>
            <a:prstGeom prst="ellipse">
              <a:avLst/>
            </a:prstGeom>
            <a:gradFill rotWithShape="1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 w="57150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rtl="1"/>
              <a:endParaRPr lang="fr-FR"/>
            </a:p>
          </p:txBody>
        </p:sp>
        <p:sp>
          <p:nvSpPr>
            <p:cNvPr id="15" name="Oval 24"/>
            <p:cNvSpPr>
              <a:spLocks noChangeArrowheads="1"/>
            </p:cNvSpPr>
            <p:nvPr/>
          </p:nvSpPr>
          <p:spPr bwMode="gray">
            <a:xfrm>
              <a:off x="1040" y="3040"/>
              <a:ext cx="314" cy="281"/>
            </a:xfrm>
            <a:prstGeom prst="ellipse">
              <a:avLst/>
            </a:prstGeom>
            <a:gradFill rotWithShape="1">
              <a:gsLst>
                <a:gs pos="0">
                  <a:srgbClr val="A2A2A2"/>
                </a:gs>
                <a:gs pos="50000">
                  <a:srgbClr val="FFFFFF"/>
                </a:gs>
                <a:gs pos="100000">
                  <a:srgbClr val="A2A2A2"/>
                </a:gs>
              </a:gsLst>
              <a:lin ang="0" scaled="1"/>
            </a:gra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rtl="1"/>
              <a:endParaRPr lang="fr-FR"/>
            </a:p>
          </p:txBody>
        </p:sp>
        <p:sp>
          <p:nvSpPr>
            <p:cNvPr id="16" name="Oval 28"/>
            <p:cNvSpPr>
              <a:spLocks noChangeAspect="1" noChangeArrowheads="1"/>
            </p:cNvSpPr>
            <p:nvPr/>
          </p:nvSpPr>
          <p:spPr bwMode="gray">
            <a:xfrm>
              <a:off x="1066" y="3058"/>
              <a:ext cx="265" cy="228"/>
            </a:xfrm>
            <a:prstGeom prst="ellipse">
              <a:avLst/>
            </a:prstGeom>
            <a:solidFill>
              <a:srgbClr val="B3D3EA"/>
            </a:solidFill>
            <a:ln w="38100" algn="ctr">
              <a:noFill/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 rtl="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fr-FR" sz="1600" b="1" dirty="0">
                <a:latin typeface="Tahoma" pitchFamily="34" charset="0"/>
                <a:cs typeface="+mn-cs"/>
              </a:endParaRPr>
            </a:p>
          </p:txBody>
        </p:sp>
      </p:grpSp>
      <p:grpSp>
        <p:nvGrpSpPr>
          <p:cNvPr id="9" name="Group 22"/>
          <p:cNvGrpSpPr>
            <a:grpSpLocks/>
          </p:cNvGrpSpPr>
          <p:nvPr/>
        </p:nvGrpSpPr>
        <p:grpSpPr bwMode="auto">
          <a:xfrm>
            <a:off x="1747872" y="3929066"/>
            <a:ext cx="561975" cy="503237"/>
            <a:chOff x="1020" y="3022"/>
            <a:chExt cx="354" cy="317"/>
          </a:xfrm>
        </p:grpSpPr>
        <p:sp>
          <p:nvSpPr>
            <p:cNvPr id="18" name="Oval 23"/>
            <p:cNvSpPr>
              <a:spLocks noChangeArrowheads="1"/>
            </p:cNvSpPr>
            <p:nvPr/>
          </p:nvSpPr>
          <p:spPr bwMode="gray">
            <a:xfrm>
              <a:off x="1020" y="3022"/>
              <a:ext cx="354" cy="317"/>
            </a:xfrm>
            <a:prstGeom prst="ellipse">
              <a:avLst/>
            </a:prstGeom>
            <a:gradFill rotWithShape="1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 w="57150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rtl="1"/>
              <a:endParaRPr lang="fr-FR"/>
            </a:p>
          </p:txBody>
        </p:sp>
        <p:sp>
          <p:nvSpPr>
            <p:cNvPr id="19" name="Oval 24"/>
            <p:cNvSpPr>
              <a:spLocks noChangeArrowheads="1"/>
            </p:cNvSpPr>
            <p:nvPr/>
          </p:nvSpPr>
          <p:spPr bwMode="gray">
            <a:xfrm>
              <a:off x="1040" y="3040"/>
              <a:ext cx="314" cy="281"/>
            </a:xfrm>
            <a:prstGeom prst="ellipse">
              <a:avLst/>
            </a:prstGeom>
            <a:gradFill rotWithShape="1">
              <a:gsLst>
                <a:gs pos="0">
                  <a:srgbClr val="A2A2A2"/>
                </a:gs>
                <a:gs pos="50000">
                  <a:srgbClr val="FFFFFF"/>
                </a:gs>
                <a:gs pos="100000">
                  <a:srgbClr val="A2A2A2"/>
                </a:gs>
              </a:gsLst>
              <a:lin ang="0" scaled="1"/>
            </a:gra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rtl="1"/>
              <a:endParaRPr lang="fr-FR"/>
            </a:p>
          </p:txBody>
        </p:sp>
        <p:sp>
          <p:nvSpPr>
            <p:cNvPr id="20" name="Oval 28"/>
            <p:cNvSpPr>
              <a:spLocks noChangeAspect="1" noChangeArrowheads="1"/>
            </p:cNvSpPr>
            <p:nvPr/>
          </p:nvSpPr>
          <p:spPr bwMode="gray">
            <a:xfrm>
              <a:off x="1066" y="3058"/>
              <a:ext cx="265" cy="228"/>
            </a:xfrm>
            <a:prstGeom prst="ellipse">
              <a:avLst/>
            </a:prstGeom>
            <a:solidFill>
              <a:srgbClr val="B3D3EA"/>
            </a:solidFill>
            <a:ln w="38100" algn="ctr">
              <a:noFill/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 rtl="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fr-FR" sz="1600" b="1" dirty="0">
                <a:latin typeface="Tahoma" pitchFamily="34" charset="0"/>
                <a:cs typeface="+mn-cs"/>
              </a:endParaRPr>
            </a:p>
          </p:txBody>
        </p:sp>
      </p:grpSp>
      <p:grpSp>
        <p:nvGrpSpPr>
          <p:cNvPr id="13" name="Group 22"/>
          <p:cNvGrpSpPr>
            <a:grpSpLocks/>
          </p:cNvGrpSpPr>
          <p:nvPr/>
        </p:nvGrpSpPr>
        <p:grpSpPr bwMode="auto">
          <a:xfrm>
            <a:off x="1652571" y="4711713"/>
            <a:ext cx="561975" cy="503237"/>
            <a:chOff x="1020" y="3022"/>
            <a:chExt cx="354" cy="317"/>
          </a:xfrm>
        </p:grpSpPr>
        <p:sp>
          <p:nvSpPr>
            <p:cNvPr id="22" name="Oval 23"/>
            <p:cNvSpPr>
              <a:spLocks noChangeArrowheads="1"/>
            </p:cNvSpPr>
            <p:nvPr/>
          </p:nvSpPr>
          <p:spPr bwMode="gray">
            <a:xfrm>
              <a:off x="1020" y="3022"/>
              <a:ext cx="354" cy="317"/>
            </a:xfrm>
            <a:prstGeom prst="ellipse">
              <a:avLst/>
            </a:prstGeom>
            <a:gradFill rotWithShape="1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 w="57150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rtl="1"/>
              <a:endParaRPr lang="fr-FR"/>
            </a:p>
          </p:txBody>
        </p:sp>
        <p:sp>
          <p:nvSpPr>
            <p:cNvPr id="23" name="Oval 24"/>
            <p:cNvSpPr>
              <a:spLocks noChangeArrowheads="1"/>
            </p:cNvSpPr>
            <p:nvPr/>
          </p:nvSpPr>
          <p:spPr bwMode="gray">
            <a:xfrm>
              <a:off x="1040" y="3040"/>
              <a:ext cx="314" cy="281"/>
            </a:xfrm>
            <a:prstGeom prst="ellipse">
              <a:avLst/>
            </a:prstGeom>
            <a:gradFill rotWithShape="1">
              <a:gsLst>
                <a:gs pos="0">
                  <a:srgbClr val="A2A2A2"/>
                </a:gs>
                <a:gs pos="50000">
                  <a:srgbClr val="FFFFFF"/>
                </a:gs>
                <a:gs pos="100000">
                  <a:srgbClr val="A2A2A2"/>
                </a:gs>
              </a:gsLst>
              <a:lin ang="0" scaled="1"/>
            </a:gra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rtl="1"/>
              <a:endParaRPr lang="fr-FR"/>
            </a:p>
          </p:txBody>
        </p:sp>
        <p:sp>
          <p:nvSpPr>
            <p:cNvPr id="24" name="Oval 28"/>
            <p:cNvSpPr>
              <a:spLocks noChangeAspect="1" noChangeArrowheads="1"/>
            </p:cNvSpPr>
            <p:nvPr/>
          </p:nvSpPr>
          <p:spPr bwMode="gray">
            <a:xfrm>
              <a:off x="1066" y="3058"/>
              <a:ext cx="265" cy="228"/>
            </a:xfrm>
            <a:prstGeom prst="ellipse">
              <a:avLst/>
            </a:prstGeom>
            <a:solidFill>
              <a:srgbClr val="B3D3EA"/>
            </a:solidFill>
            <a:ln w="38100" algn="ctr">
              <a:noFill/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 rtl="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fr-FR" sz="1600" b="1" dirty="0">
                <a:latin typeface="Tahoma" pitchFamily="34" charset="0"/>
                <a:cs typeface="+mn-cs"/>
              </a:endParaRPr>
            </a:p>
          </p:txBody>
        </p:sp>
      </p:grpSp>
      <p:sp>
        <p:nvSpPr>
          <p:cNvPr id="25" name="ZoneTexte 24"/>
          <p:cNvSpPr txBox="1"/>
          <p:nvPr/>
        </p:nvSpPr>
        <p:spPr>
          <a:xfrm>
            <a:off x="1857356" y="1643050"/>
            <a:ext cx="57150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fr-FR" dirty="0" smtClean="0">
                <a:solidFill>
                  <a:srgbClr val="0070C0"/>
                </a:solidFill>
              </a:rPr>
              <a:t>L’informatique décisionnelle</a:t>
            </a:r>
            <a:endParaRPr lang="fr-FR" dirty="0">
              <a:solidFill>
                <a:srgbClr val="0070C0"/>
              </a:solidFill>
            </a:endParaRPr>
          </a:p>
        </p:txBody>
      </p:sp>
      <p:sp>
        <p:nvSpPr>
          <p:cNvPr id="27" name="ZoneTexte 26"/>
          <p:cNvSpPr txBox="1"/>
          <p:nvPr/>
        </p:nvSpPr>
        <p:spPr>
          <a:xfrm>
            <a:off x="2428860" y="3071810"/>
            <a:ext cx="57150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fr-FR" dirty="0" smtClean="0">
                <a:solidFill>
                  <a:srgbClr val="0070C0"/>
                </a:solidFill>
              </a:rPr>
              <a:t>Présentation du </a:t>
            </a:r>
            <a:r>
              <a:rPr lang="fr-FR" dirty="0" err="1" smtClean="0">
                <a:solidFill>
                  <a:srgbClr val="0070C0"/>
                </a:solidFill>
              </a:rPr>
              <a:t>datawarehouse</a:t>
            </a:r>
            <a:endParaRPr lang="fr-FR" dirty="0">
              <a:solidFill>
                <a:srgbClr val="0070C0"/>
              </a:solidFill>
            </a:endParaRPr>
          </a:p>
        </p:txBody>
      </p:sp>
      <p:sp>
        <p:nvSpPr>
          <p:cNvPr id="28" name="ZoneTexte 27"/>
          <p:cNvSpPr txBox="1"/>
          <p:nvPr/>
        </p:nvSpPr>
        <p:spPr>
          <a:xfrm>
            <a:off x="2428860" y="3857628"/>
            <a:ext cx="57150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fr-FR" dirty="0" smtClean="0">
                <a:solidFill>
                  <a:srgbClr val="0070C0"/>
                </a:solidFill>
              </a:rPr>
              <a:t>Approche de mise en place du data </a:t>
            </a:r>
            <a:r>
              <a:rPr lang="fr-FR" dirty="0" err="1" smtClean="0">
                <a:solidFill>
                  <a:srgbClr val="0070C0"/>
                </a:solidFill>
              </a:rPr>
              <a:t>warehouse</a:t>
            </a:r>
            <a:endParaRPr lang="fr-FR" dirty="0">
              <a:solidFill>
                <a:srgbClr val="0070C0"/>
              </a:solidFill>
            </a:endParaRPr>
          </a:p>
        </p:txBody>
      </p:sp>
      <p:grpSp>
        <p:nvGrpSpPr>
          <p:cNvPr id="17" name="Group 22"/>
          <p:cNvGrpSpPr>
            <a:grpSpLocks/>
          </p:cNvGrpSpPr>
          <p:nvPr/>
        </p:nvGrpSpPr>
        <p:grpSpPr bwMode="auto">
          <a:xfrm>
            <a:off x="1428728" y="5572140"/>
            <a:ext cx="561975" cy="503237"/>
            <a:chOff x="1020" y="3022"/>
            <a:chExt cx="354" cy="317"/>
          </a:xfrm>
        </p:grpSpPr>
        <p:sp>
          <p:nvSpPr>
            <p:cNvPr id="32" name="Oval 23"/>
            <p:cNvSpPr>
              <a:spLocks noChangeArrowheads="1"/>
            </p:cNvSpPr>
            <p:nvPr/>
          </p:nvSpPr>
          <p:spPr bwMode="gray">
            <a:xfrm>
              <a:off x="1020" y="3022"/>
              <a:ext cx="354" cy="317"/>
            </a:xfrm>
            <a:prstGeom prst="ellipse">
              <a:avLst/>
            </a:prstGeom>
            <a:gradFill rotWithShape="1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 w="57150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rtl="1"/>
              <a:endParaRPr lang="fr-FR"/>
            </a:p>
          </p:txBody>
        </p:sp>
        <p:sp>
          <p:nvSpPr>
            <p:cNvPr id="33" name="Oval 24"/>
            <p:cNvSpPr>
              <a:spLocks noChangeArrowheads="1"/>
            </p:cNvSpPr>
            <p:nvPr/>
          </p:nvSpPr>
          <p:spPr bwMode="gray">
            <a:xfrm>
              <a:off x="1040" y="3040"/>
              <a:ext cx="314" cy="281"/>
            </a:xfrm>
            <a:prstGeom prst="ellipse">
              <a:avLst/>
            </a:prstGeom>
            <a:gradFill rotWithShape="1">
              <a:gsLst>
                <a:gs pos="0">
                  <a:srgbClr val="A2A2A2"/>
                </a:gs>
                <a:gs pos="50000">
                  <a:srgbClr val="FFFFFF"/>
                </a:gs>
                <a:gs pos="100000">
                  <a:srgbClr val="A2A2A2"/>
                </a:gs>
              </a:gsLst>
              <a:lin ang="0" scaled="1"/>
            </a:gra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rtl="1"/>
              <a:endParaRPr lang="fr-FR"/>
            </a:p>
          </p:txBody>
        </p:sp>
        <p:sp>
          <p:nvSpPr>
            <p:cNvPr id="34" name="Oval 28"/>
            <p:cNvSpPr>
              <a:spLocks noChangeAspect="1" noChangeArrowheads="1"/>
            </p:cNvSpPr>
            <p:nvPr/>
          </p:nvSpPr>
          <p:spPr bwMode="gray">
            <a:xfrm>
              <a:off x="1066" y="3058"/>
              <a:ext cx="265" cy="228"/>
            </a:xfrm>
            <a:prstGeom prst="ellipse">
              <a:avLst/>
            </a:prstGeom>
            <a:solidFill>
              <a:srgbClr val="B3D3EA"/>
            </a:solidFill>
            <a:ln w="38100" algn="ctr">
              <a:noFill/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 rtl="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fr-FR" sz="1600" b="1" dirty="0">
                <a:latin typeface="Tahoma" pitchFamily="34" charset="0"/>
                <a:cs typeface="+mn-cs"/>
              </a:endParaRPr>
            </a:p>
          </p:txBody>
        </p:sp>
      </p:grpSp>
      <p:sp>
        <p:nvSpPr>
          <p:cNvPr id="35" name="ZoneTexte 34"/>
          <p:cNvSpPr txBox="1"/>
          <p:nvPr/>
        </p:nvSpPr>
        <p:spPr>
          <a:xfrm>
            <a:off x="2071670" y="5539103"/>
            <a:ext cx="57150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fr-FR" dirty="0" smtClean="0">
                <a:solidFill>
                  <a:srgbClr val="0070C0"/>
                </a:solidFill>
              </a:rPr>
              <a:t>Conclusion </a:t>
            </a:r>
            <a:endParaRPr lang="fr-FR" dirty="0">
              <a:solidFill>
                <a:srgbClr val="0070C0"/>
              </a:solidFill>
            </a:endParaRPr>
          </a:p>
        </p:txBody>
      </p:sp>
      <p:sp>
        <p:nvSpPr>
          <p:cNvPr id="36" name="ZoneTexte 35"/>
          <p:cNvSpPr txBox="1"/>
          <p:nvPr/>
        </p:nvSpPr>
        <p:spPr>
          <a:xfrm>
            <a:off x="2357422" y="4857760"/>
            <a:ext cx="57150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fr-FR" dirty="0" smtClean="0">
                <a:solidFill>
                  <a:srgbClr val="0070C0"/>
                </a:solidFill>
              </a:rPr>
              <a:t>Concevoir un </a:t>
            </a:r>
            <a:r>
              <a:rPr lang="fr-FR" dirty="0" err="1" smtClean="0">
                <a:solidFill>
                  <a:srgbClr val="0070C0"/>
                </a:solidFill>
              </a:rPr>
              <a:t>datawarehouse</a:t>
            </a:r>
            <a:endParaRPr lang="fr-FR" dirty="0">
              <a:solidFill>
                <a:srgbClr val="0070C0"/>
              </a:solidFill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2517591" y="2357430"/>
            <a:ext cx="410881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fr-FR" dirty="0" smtClean="0">
                <a:solidFill>
                  <a:srgbClr val="FF0000"/>
                </a:solidFill>
              </a:rPr>
              <a:t>Pourquoi le </a:t>
            </a:r>
            <a:r>
              <a:rPr lang="fr-FR" dirty="0" err="1" smtClean="0">
                <a:solidFill>
                  <a:srgbClr val="FF0000"/>
                </a:solidFill>
              </a:rPr>
              <a:t>datawarehouse</a:t>
            </a:r>
            <a:r>
              <a:rPr lang="fr-FR" dirty="0" smtClean="0">
                <a:solidFill>
                  <a:srgbClr val="FF0000"/>
                </a:solidFill>
              </a:rPr>
              <a:t>?</a:t>
            </a:r>
            <a:endParaRPr lang="fr-FR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 err="1" smtClean="0"/>
              <a:t>Pourquoi</a:t>
            </a:r>
            <a:r>
              <a:rPr lang="en-US" sz="4000" dirty="0" smtClean="0"/>
              <a:t> le </a:t>
            </a:r>
            <a:r>
              <a:rPr lang="en-US" sz="4000" dirty="0" err="1" smtClean="0"/>
              <a:t>datawarehouse</a:t>
            </a:r>
            <a:r>
              <a:rPr lang="en-US" sz="4000" dirty="0" smtClean="0"/>
              <a:t>?</a:t>
            </a:r>
            <a:endParaRPr lang="ru-RU" sz="4000" dirty="0"/>
          </a:p>
        </p:txBody>
      </p:sp>
      <p:pic>
        <p:nvPicPr>
          <p:cNvPr id="191489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8662" y="1643050"/>
            <a:ext cx="1876425" cy="1762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/>
            <a:tailEnd/>
          </a:ln>
          <a:effectLst/>
        </p:spPr>
      </p:pic>
      <p:sp>
        <p:nvSpPr>
          <p:cNvPr id="5" name="Rectangle 4"/>
          <p:cNvSpPr/>
          <p:nvPr/>
        </p:nvSpPr>
        <p:spPr>
          <a:xfrm>
            <a:off x="3571868" y="3214686"/>
            <a:ext cx="5072082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buFont typeface="Arial" pitchFamily="34" charset="0"/>
              <a:buChar char="•"/>
            </a:pPr>
            <a:r>
              <a:rPr lang="en-US" sz="2000" dirty="0" smtClean="0">
                <a:solidFill>
                  <a:schemeClr val="tx1">
                    <a:lumMod val="75000"/>
                  </a:schemeClr>
                </a:solidFill>
              </a:rPr>
              <a:t> Pour </a:t>
            </a:r>
            <a:r>
              <a:rPr lang="en-US" sz="2000" dirty="0" err="1" smtClean="0">
                <a:solidFill>
                  <a:schemeClr val="tx1">
                    <a:lumMod val="75000"/>
                  </a:schemeClr>
                </a:solidFill>
              </a:rPr>
              <a:t>faciliter</a:t>
            </a:r>
            <a:r>
              <a:rPr lang="en-US" sz="2000" dirty="0" smtClean="0">
                <a:solidFill>
                  <a:schemeClr val="tx1">
                    <a:lumMod val="75000"/>
                  </a:schemeClr>
                </a:solidFill>
              </a:rPr>
              <a:t> le </a:t>
            </a:r>
            <a:r>
              <a:rPr lang="en-US" sz="2000" dirty="0" err="1" smtClean="0">
                <a:solidFill>
                  <a:schemeClr val="tx1">
                    <a:lumMod val="75000"/>
                  </a:schemeClr>
                </a:solidFill>
              </a:rPr>
              <a:t>processus</a:t>
            </a:r>
            <a:r>
              <a:rPr lang="en-US" sz="2000" dirty="0" smtClean="0">
                <a:solidFill>
                  <a:schemeClr val="tx1">
                    <a:lumMod val="75000"/>
                  </a:schemeClr>
                </a:solidFill>
              </a:rPr>
              <a:t> de </a:t>
            </a:r>
            <a:r>
              <a:rPr lang="en-US" sz="2000" dirty="0" err="1" smtClean="0">
                <a:solidFill>
                  <a:schemeClr val="tx1">
                    <a:lumMod val="75000"/>
                  </a:schemeClr>
                </a:solidFill>
              </a:rPr>
              <a:t>décision</a:t>
            </a:r>
            <a:r>
              <a:rPr lang="en-US" sz="2000" dirty="0" smtClean="0">
                <a:solidFill>
                  <a:schemeClr val="tx1">
                    <a:lumMod val="75000"/>
                  </a:schemeClr>
                </a:solidFill>
              </a:rPr>
              <a:t>,</a:t>
            </a:r>
          </a:p>
          <a:p>
            <a:pPr algn="l"/>
            <a:endParaRPr lang="en-US" sz="2000" dirty="0" smtClean="0">
              <a:solidFill>
                <a:schemeClr val="tx1">
                  <a:lumMod val="75000"/>
                </a:schemeClr>
              </a:solidFill>
            </a:endParaRPr>
          </a:p>
          <a:p>
            <a:pPr algn="l">
              <a:buFont typeface="Arial" pitchFamily="34" charset="0"/>
              <a:buChar char="•"/>
            </a:pPr>
            <a:r>
              <a:rPr lang="en-US" sz="2000" dirty="0" smtClean="0">
                <a:solidFill>
                  <a:schemeClr val="tx1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1">
                    <a:lumMod val="75000"/>
                  </a:schemeClr>
                </a:solidFill>
              </a:rPr>
              <a:t>Difficulté</a:t>
            </a:r>
            <a:r>
              <a:rPr lang="en-US" sz="2000" dirty="0" smtClean="0">
                <a:solidFill>
                  <a:schemeClr val="tx1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1">
                    <a:lumMod val="75000"/>
                  </a:schemeClr>
                </a:solidFill>
              </a:rPr>
              <a:t>d’extaire</a:t>
            </a:r>
            <a:r>
              <a:rPr lang="en-US" sz="2000" dirty="0" smtClean="0">
                <a:solidFill>
                  <a:schemeClr val="tx1">
                    <a:lumMod val="75000"/>
                  </a:schemeClr>
                </a:solidFill>
              </a:rPr>
              <a:t> un grand </a:t>
            </a:r>
            <a:r>
              <a:rPr lang="en-US" sz="2000" dirty="0" err="1" smtClean="0">
                <a:solidFill>
                  <a:schemeClr val="tx1">
                    <a:lumMod val="75000"/>
                  </a:schemeClr>
                </a:solidFill>
              </a:rPr>
              <a:t>nombre</a:t>
            </a:r>
            <a:r>
              <a:rPr lang="en-US" sz="2000" dirty="0" smtClean="0">
                <a:solidFill>
                  <a:schemeClr val="tx1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1">
                    <a:lumMod val="75000"/>
                  </a:schemeClr>
                </a:solidFill>
              </a:rPr>
              <a:t>d’information</a:t>
            </a:r>
            <a:r>
              <a:rPr lang="en-US" sz="2000" dirty="0" smtClean="0">
                <a:solidFill>
                  <a:schemeClr val="tx1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1">
                    <a:lumMod val="75000"/>
                  </a:schemeClr>
                </a:solidFill>
              </a:rPr>
              <a:t>depuis</a:t>
            </a:r>
            <a:r>
              <a:rPr lang="en-US" sz="2000" dirty="0" smtClean="0">
                <a:solidFill>
                  <a:schemeClr val="tx1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1">
                    <a:lumMod val="75000"/>
                  </a:schemeClr>
                </a:solidFill>
              </a:rPr>
              <a:t>une</a:t>
            </a:r>
            <a:r>
              <a:rPr lang="en-US" sz="2000" dirty="0" smtClean="0">
                <a:solidFill>
                  <a:schemeClr val="tx1">
                    <a:lumMod val="75000"/>
                  </a:schemeClr>
                </a:solidFill>
              </a:rPr>
              <a:t> base de </a:t>
            </a:r>
            <a:r>
              <a:rPr lang="en-US" sz="2000" dirty="0" err="1" smtClean="0">
                <a:solidFill>
                  <a:schemeClr val="tx1">
                    <a:lumMod val="75000"/>
                  </a:schemeClr>
                </a:solidFill>
              </a:rPr>
              <a:t>données</a:t>
            </a:r>
            <a:r>
              <a:rPr lang="en-US" sz="2000" dirty="0" smtClean="0">
                <a:solidFill>
                  <a:schemeClr val="tx1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1">
                    <a:lumMod val="75000"/>
                  </a:schemeClr>
                </a:solidFill>
              </a:rPr>
              <a:t>traditionnelle</a:t>
            </a:r>
            <a:r>
              <a:rPr lang="en-US" sz="2000" dirty="0" smtClean="0">
                <a:solidFill>
                  <a:schemeClr val="tx1">
                    <a:lumMod val="75000"/>
                  </a:schemeClr>
                </a:solidFill>
              </a:rPr>
              <a:t>,</a:t>
            </a:r>
          </a:p>
          <a:p>
            <a:pPr algn="l"/>
            <a:endParaRPr lang="en-US" sz="2000" dirty="0" smtClean="0">
              <a:solidFill>
                <a:schemeClr val="tx1">
                  <a:lumMod val="75000"/>
                </a:schemeClr>
              </a:solidFill>
            </a:endParaRPr>
          </a:p>
          <a:p>
            <a:pPr algn="l">
              <a:buFont typeface="Arial" pitchFamily="34" charset="0"/>
              <a:buChar char="•"/>
            </a:pPr>
            <a:r>
              <a:rPr lang="en-US" sz="2000" dirty="0" smtClean="0">
                <a:solidFill>
                  <a:schemeClr val="tx1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1">
                    <a:lumMod val="75000"/>
                  </a:schemeClr>
                </a:solidFill>
              </a:rPr>
              <a:t>Besoin</a:t>
            </a:r>
            <a:r>
              <a:rPr lang="en-US" sz="2000" dirty="0" smtClean="0">
                <a:solidFill>
                  <a:schemeClr val="tx1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1">
                    <a:lumMod val="75000"/>
                  </a:schemeClr>
                </a:solidFill>
              </a:rPr>
              <a:t>d’une</a:t>
            </a:r>
            <a:r>
              <a:rPr lang="en-US" sz="2000" dirty="0" smtClean="0">
                <a:solidFill>
                  <a:schemeClr val="tx1">
                    <a:lumMod val="75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tx1">
                    <a:lumMod val="75000"/>
                  </a:schemeClr>
                </a:solidFill>
              </a:rPr>
              <a:t>facilité</a:t>
            </a:r>
            <a:r>
              <a:rPr lang="en-US" sz="2000" dirty="0" smtClean="0">
                <a:solidFill>
                  <a:schemeClr val="tx1">
                    <a:lumMod val="75000"/>
                  </a:schemeClr>
                </a:solidFill>
              </a:rPr>
              <a:t> de </a:t>
            </a:r>
            <a:r>
              <a:rPr lang="en-US" sz="2000" dirty="0" err="1" smtClean="0">
                <a:solidFill>
                  <a:schemeClr val="tx1">
                    <a:lumMod val="75000"/>
                  </a:schemeClr>
                </a:solidFill>
              </a:rPr>
              <a:t>stockage</a:t>
            </a:r>
            <a:r>
              <a:rPr lang="en-US" sz="2000" dirty="0" smtClean="0">
                <a:solidFill>
                  <a:schemeClr val="tx1">
                    <a:lumMod val="75000"/>
                  </a:schemeClr>
                </a:solidFill>
              </a:rPr>
              <a:t> de </a:t>
            </a:r>
            <a:r>
              <a:rPr lang="en-US" sz="2000" dirty="0" err="1" smtClean="0">
                <a:solidFill>
                  <a:schemeClr val="tx1">
                    <a:lumMod val="75000"/>
                  </a:schemeClr>
                </a:solidFill>
              </a:rPr>
              <a:t>données</a:t>
            </a:r>
            <a:endParaRPr lang="en-US" sz="2000" dirty="0" smtClean="0">
              <a:solidFill>
                <a:schemeClr val="tx1">
                  <a:lumMod val="75000"/>
                </a:schemeClr>
              </a:solidFill>
            </a:endParaRPr>
          </a:p>
        </p:txBody>
      </p:sp>
      <p:pic>
        <p:nvPicPr>
          <p:cNvPr id="19149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20" y="857232"/>
            <a:ext cx="2619375" cy="38100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/>
            <a:tailEnd/>
          </a:ln>
          <a:effectLst/>
        </p:spPr>
      </p:pic>
      <p:sp>
        <p:nvSpPr>
          <p:cNvPr id="8" name="Rectangle 7"/>
          <p:cNvSpPr/>
          <p:nvPr/>
        </p:nvSpPr>
        <p:spPr>
          <a:xfrm>
            <a:off x="3571868" y="1071546"/>
            <a:ext cx="4572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800" dirty="0" smtClean="0"/>
              <a:t>Base de </a:t>
            </a:r>
            <a:r>
              <a:rPr lang="en-US" sz="1800" dirty="0" err="1" smtClean="0"/>
              <a:t>données</a:t>
            </a:r>
            <a:r>
              <a:rPr lang="en-US" sz="1800" dirty="0" smtClean="0"/>
              <a:t> </a:t>
            </a:r>
            <a:r>
              <a:rPr lang="en-US" sz="1800" dirty="0" err="1" smtClean="0"/>
              <a:t>sont</a:t>
            </a:r>
            <a:r>
              <a:rPr lang="en-US" sz="1800" dirty="0" smtClean="0"/>
              <a:t> </a:t>
            </a:r>
            <a:r>
              <a:rPr lang="en-US" sz="1800" dirty="0" err="1" smtClean="0"/>
              <a:t>développés</a:t>
            </a:r>
            <a:r>
              <a:rPr lang="en-US" sz="1800" dirty="0" smtClean="0"/>
              <a:t> </a:t>
            </a:r>
            <a:r>
              <a:rPr lang="en-US" sz="1800" dirty="0" err="1" smtClean="0"/>
              <a:t>sur</a:t>
            </a:r>
            <a:r>
              <a:rPr lang="en-US" sz="1800" dirty="0" smtClean="0"/>
              <a:t> </a:t>
            </a:r>
            <a:r>
              <a:rPr lang="en-US" sz="1800" dirty="0" err="1" smtClean="0">
                <a:solidFill>
                  <a:srgbClr val="0070C0"/>
                </a:solidFill>
              </a:rPr>
              <a:t>l’idée</a:t>
            </a:r>
            <a:r>
              <a:rPr lang="en-US" sz="1800" dirty="0" smtClean="0">
                <a:solidFill>
                  <a:srgbClr val="0070C0"/>
                </a:solidFill>
              </a:rPr>
              <a:t> </a:t>
            </a:r>
            <a:r>
              <a:rPr lang="en-US" sz="1800" dirty="0" err="1" smtClean="0"/>
              <a:t>que</a:t>
            </a:r>
            <a:r>
              <a:rPr lang="en-US" sz="1800" dirty="0" smtClean="0"/>
              <a:t> </a:t>
            </a:r>
            <a:r>
              <a:rPr lang="en-US" sz="1800" dirty="0" err="1" smtClean="0"/>
              <a:t>une</a:t>
            </a:r>
            <a:r>
              <a:rPr lang="en-US" sz="1800" dirty="0" smtClean="0"/>
              <a:t> </a:t>
            </a:r>
            <a:r>
              <a:rPr lang="en-US" sz="1800" dirty="0" err="1" smtClean="0">
                <a:solidFill>
                  <a:srgbClr val="0070C0"/>
                </a:solidFill>
              </a:rPr>
              <a:t>donnée</a:t>
            </a:r>
            <a:r>
              <a:rPr lang="en-US" sz="1800" dirty="0" smtClean="0"/>
              <a:t> </a:t>
            </a:r>
            <a:r>
              <a:rPr lang="en-US" sz="1800" dirty="0" err="1" smtClean="0"/>
              <a:t>est</a:t>
            </a:r>
            <a:r>
              <a:rPr lang="en-US" sz="1800" dirty="0" smtClean="0"/>
              <a:t> un </a:t>
            </a:r>
            <a:r>
              <a:rPr lang="en-US" sz="1800" dirty="0" err="1" smtClean="0"/>
              <a:t>élément</a:t>
            </a:r>
            <a:r>
              <a:rPr lang="en-US" sz="1800" dirty="0" smtClean="0"/>
              <a:t> critique </a:t>
            </a:r>
            <a:r>
              <a:rPr lang="en-US" sz="1800" dirty="0" err="1" smtClean="0"/>
              <a:t>dans</a:t>
            </a:r>
            <a:r>
              <a:rPr lang="en-US" sz="1800" dirty="0" smtClean="0"/>
              <a:t> </a:t>
            </a:r>
            <a:r>
              <a:rPr lang="en-US" sz="1800" dirty="0" err="1" smtClean="0"/>
              <a:t>l’age</a:t>
            </a:r>
            <a:r>
              <a:rPr lang="en-US" sz="1800" dirty="0" smtClean="0"/>
              <a:t> de </a:t>
            </a:r>
            <a:r>
              <a:rPr lang="en-US" sz="1800" dirty="0" err="1" smtClean="0"/>
              <a:t>l’information</a:t>
            </a:r>
            <a:endParaRPr lang="en-US" sz="1800" dirty="0" smtClean="0"/>
          </a:p>
          <a:p>
            <a:endParaRPr lang="en-US" sz="1800" dirty="0" smtClean="0"/>
          </a:p>
          <a:p>
            <a:r>
              <a:rPr lang="en-US" sz="1800" dirty="0" err="1" smtClean="0"/>
              <a:t>L’Information</a:t>
            </a:r>
            <a:r>
              <a:rPr lang="en-US" sz="1800" dirty="0" smtClean="0"/>
              <a:t>, </a:t>
            </a:r>
            <a:r>
              <a:rPr lang="en-US" sz="1800" dirty="0" err="1" smtClean="0"/>
              <a:t>créee</a:t>
            </a:r>
            <a:r>
              <a:rPr lang="en-US" sz="1800" dirty="0" smtClean="0"/>
              <a:t> à base de </a:t>
            </a:r>
            <a:r>
              <a:rPr lang="en-US" sz="1800" dirty="0" err="1" smtClean="0"/>
              <a:t>données</a:t>
            </a:r>
            <a:r>
              <a:rPr lang="en-US" sz="1800" dirty="0" smtClean="0"/>
              <a:t>, </a:t>
            </a:r>
            <a:r>
              <a:rPr lang="en-US" sz="1800" dirty="0" err="1" smtClean="0"/>
              <a:t>est</a:t>
            </a:r>
            <a:r>
              <a:rPr lang="en-US" sz="1800" dirty="0" smtClean="0"/>
              <a:t> </a:t>
            </a:r>
            <a:r>
              <a:rPr lang="en-US" sz="1800" dirty="0" err="1" smtClean="0"/>
              <a:t>devenue</a:t>
            </a:r>
            <a:r>
              <a:rPr lang="en-US" sz="1800" dirty="0" smtClean="0"/>
              <a:t> la base de </a:t>
            </a:r>
            <a:r>
              <a:rPr lang="en-US" sz="1800" dirty="0" err="1" smtClean="0"/>
              <a:t>l’aide</a:t>
            </a:r>
            <a:r>
              <a:rPr lang="en-US" sz="1800" dirty="0" smtClean="0"/>
              <a:t> à la </a:t>
            </a:r>
            <a:r>
              <a:rPr lang="en-US" sz="1800" dirty="0" err="1" smtClean="0"/>
              <a:t>décision</a:t>
            </a:r>
            <a:endParaRPr lang="en-US" sz="1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191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1914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1914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1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1914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1914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1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8" grpId="0" build="allAtOnce"/>
    </p:bldLst>
  </p:timing>
</p:sld>
</file>

<file path=ppt/theme/theme1.xml><?xml version="1.0" encoding="utf-8"?>
<a:theme xmlns:a="http://schemas.openxmlformats.org/drawingml/2006/main" name="powerpoint-template">
  <a:themeElements>
    <a:clrScheme name="powerpoint-template-24 7">
      <a:dk1>
        <a:srgbClr val="4D4D4D"/>
      </a:dk1>
      <a:lt1>
        <a:srgbClr val="FFFFFF"/>
      </a:lt1>
      <a:dk2>
        <a:srgbClr val="4D4D4D"/>
      </a:dk2>
      <a:lt2>
        <a:srgbClr val="888888"/>
      </a:lt2>
      <a:accent1>
        <a:srgbClr val="9E9E9E"/>
      </a:accent1>
      <a:accent2>
        <a:srgbClr val="BEBEBE"/>
      </a:accent2>
      <a:accent3>
        <a:srgbClr val="FFFFFF"/>
      </a:accent3>
      <a:accent4>
        <a:srgbClr val="404040"/>
      </a:accent4>
      <a:accent5>
        <a:srgbClr val="CCCCCC"/>
      </a:accent5>
      <a:accent6>
        <a:srgbClr val="ACACAC"/>
      </a:accent6>
      <a:hlink>
        <a:srgbClr val="C8C8C8"/>
      </a:hlink>
      <a:folHlink>
        <a:srgbClr val="DDDDDD"/>
      </a:folHlink>
    </a:clrScheme>
    <a:fontScheme name="powerpoint-template-24">
      <a:majorFont>
        <a:latin typeface="Microsoft Sans Serif"/>
        <a:ea typeface=""/>
        <a:cs typeface=""/>
      </a:majorFont>
      <a:minorFont>
        <a:latin typeface="Microsoft Sans Serif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1">
          <a:gsLst>
            <a:gs pos="0">
              <a:schemeClr val="bg2">
                <a:gamma/>
                <a:tint val="26667"/>
                <a:invGamma/>
              </a:schemeClr>
            </a:gs>
            <a:gs pos="100000">
              <a:schemeClr val="bg2">
                <a:alpha val="14999"/>
              </a:schemeClr>
            </a:gs>
          </a:gsLst>
          <a:lin ang="5400000" scaled="1"/>
        </a:gra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1">
          <a:gsLst>
            <a:gs pos="0">
              <a:schemeClr val="bg2">
                <a:gamma/>
                <a:tint val="26667"/>
                <a:invGamma/>
              </a:schemeClr>
            </a:gs>
            <a:gs pos="100000">
              <a:schemeClr val="bg2">
                <a:alpha val="14999"/>
              </a:schemeClr>
            </a:gs>
          </a:gsLst>
          <a:lin ang="5400000" scaled="1"/>
        </a:gra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powerpoint-template-24 1">
        <a:dk1>
          <a:srgbClr val="4D4D4D"/>
        </a:dk1>
        <a:lt1>
          <a:srgbClr val="FFFFFF"/>
        </a:lt1>
        <a:dk2>
          <a:srgbClr val="4D4D4D"/>
        </a:dk2>
        <a:lt2>
          <a:srgbClr val="0C209B"/>
        </a:lt2>
        <a:accent1>
          <a:srgbClr val="2167BF"/>
        </a:accent1>
        <a:accent2>
          <a:srgbClr val="C60C0D"/>
        </a:accent2>
        <a:accent3>
          <a:srgbClr val="FFFFFF"/>
        </a:accent3>
        <a:accent4>
          <a:srgbClr val="404040"/>
        </a:accent4>
        <a:accent5>
          <a:srgbClr val="ABB8DC"/>
        </a:accent5>
        <a:accent6>
          <a:srgbClr val="B30A0B"/>
        </a:accent6>
        <a:hlink>
          <a:srgbClr val="4793C7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2">
        <a:dk1>
          <a:srgbClr val="4D4D4D"/>
        </a:dk1>
        <a:lt1>
          <a:srgbClr val="FFFFFF"/>
        </a:lt1>
        <a:dk2>
          <a:srgbClr val="4D4D4D"/>
        </a:dk2>
        <a:lt2>
          <a:srgbClr val="CC0000"/>
        </a:lt2>
        <a:accent1>
          <a:srgbClr val="FF9933"/>
        </a:accent1>
        <a:accent2>
          <a:srgbClr val="009900"/>
        </a:accent2>
        <a:accent3>
          <a:srgbClr val="FFFFFF"/>
        </a:accent3>
        <a:accent4>
          <a:srgbClr val="404040"/>
        </a:accent4>
        <a:accent5>
          <a:srgbClr val="FFCAAD"/>
        </a:accent5>
        <a:accent6>
          <a:srgbClr val="008A00"/>
        </a:accent6>
        <a:hlink>
          <a:srgbClr val="3366F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3">
        <a:dk1>
          <a:srgbClr val="4D4D4D"/>
        </a:dk1>
        <a:lt1>
          <a:srgbClr val="FFFFFF"/>
        </a:lt1>
        <a:dk2>
          <a:srgbClr val="4D4D4D"/>
        </a:dk2>
        <a:lt2>
          <a:srgbClr val="0E0F83"/>
        </a:lt2>
        <a:accent1>
          <a:srgbClr val="4049D2"/>
        </a:accent1>
        <a:accent2>
          <a:srgbClr val="494FD9"/>
        </a:accent2>
        <a:accent3>
          <a:srgbClr val="FFFFFF"/>
        </a:accent3>
        <a:accent4>
          <a:srgbClr val="404040"/>
        </a:accent4>
        <a:accent5>
          <a:srgbClr val="AFB1E5"/>
        </a:accent5>
        <a:accent6>
          <a:srgbClr val="4147C4"/>
        </a:accent6>
        <a:hlink>
          <a:srgbClr val="757DD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4">
        <a:dk1>
          <a:srgbClr val="4D4D4D"/>
        </a:dk1>
        <a:lt1>
          <a:srgbClr val="FFFFFF"/>
        </a:lt1>
        <a:dk2>
          <a:srgbClr val="4D4D4D"/>
        </a:dk2>
        <a:lt2>
          <a:srgbClr val="4B8ACD"/>
        </a:lt2>
        <a:accent1>
          <a:srgbClr val="5C98C2"/>
        </a:accent1>
        <a:accent2>
          <a:srgbClr val="93BAD6"/>
        </a:accent2>
        <a:accent3>
          <a:srgbClr val="FFFFFF"/>
        </a:accent3>
        <a:accent4>
          <a:srgbClr val="404040"/>
        </a:accent4>
        <a:accent5>
          <a:srgbClr val="B5CADD"/>
        </a:accent5>
        <a:accent6>
          <a:srgbClr val="85A8C2"/>
        </a:accent6>
        <a:hlink>
          <a:srgbClr val="AECDE1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5">
        <a:dk1>
          <a:srgbClr val="4D4D4D"/>
        </a:dk1>
        <a:lt1>
          <a:srgbClr val="FFFFFF"/>
        </a:lt1>
        <a:dk2>
          <a:srgbClr val="4D4D4D"/>
        </a:dk2>
        <a:lt2>
          <a:srgbClr val="114682"/>
        </a:lt2>
        <a:accent1>
          <a:srgbClr val="295B99"/>
        </a:accent1>
        <a:accent2>
          <a:srgbClr val="406DA6"/>
        </a:accent2>
        <a:accent3>
          <a:srgbClr val="FFFFFF"/>
        </a:accent3>
        <a:accent4>
          <a:srgbClr val="404040"/>
        </a:accent4>
        <a:accent5>
          <a:srgbClr val="ACB5CA"/>
        </a:accent5>
        <a:accent6>
          <a:srgbClr val="396296"/>
        </a:accent6>
        <a:hlink>
          <a:srgbClr val="5F84B5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6">
        <a:dk1>
          <a:srgbClr val="4D4D4D"/>
        </a:dk1>
        <a:lt1>
          <a:srgbClr val="FFFFFF"/>
        </a:lt1>
        <a:dk2>
          <a:srgbClr val="4D4D4D"/>
        </a:dk2>
        <a:lt2>
          <a:srgbClr val="617180"/>
        </a:lt2>
        <a:accent1>
          <a:srgbClr val="85919F"/>
        </a:accent1>
        <a:accent2>
          <a:srgbClr val="96A3AF"/>
        </a:accent2>
        <a:accent3>
          <a:srgbClr val="FFFFFF"/>
        </a:accent3>
        <a:accent4>
          <a:srgbClr val="404040"/>
        </a:accent4>
        <a:accent5>
          <a:srgbClr val="C2C7CD"/>
        </a:accent5>
        <a:accent6>
          <a:srgbClr val="87939E"/>
        </a:accent6>
        <a:hlink>
          <a:srgbClr val="AFB9C3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7">
        <a:dk1>
          <a:srgbClr val="4D4D4D"/>
        </a:dk1>
        <a:lt1>
          <a:srgbClr val="FFFFFF"/>
        </a:lt1>
        <a:dk2>
          <a:srgbClr val="4D4D4D"/>
        </a:dk2>
        <a:lt2>
          <a:srgbClr val="888888"/>
        </a:lt2>
        <a:accent1>
          <a:srgbClr val="9E9E9E"/>
        </a:accent1>
        <a:accent2>
          <a:srgbClr val="BEBEBE"/>
        </a:accent2>
        <a:accent3>
          <a:srgbClr val="FFFFFF"/>
        </a:accent3>
        <a:accent4>
          <a:srgbClr val="404040"/>
        </a:accent4>
        <a:accent5>
          <a:srgbClr val="CCCCCC"/>
        </a:accent5>
        <a:accent6>
          <a:srgbClr val="ACACAC"/>
        </a:accent6>
        <a:hlink>
          <a:srgbClr val="C8C8C8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8">
        <a:dk1>
          <a:srgbClr val="4D4D4D"/>
        </a:dk1>
        <a:lt1>
          <a:srgbClr val="FFFFFF"/>
        </a:lt1>
        <a:dk2>
          <a:srgbClr val="4D4D4D"/>
        </a:dk2>
        <a:lt2>
          <a:srgbClr val="888888"/>
        </a:lt2>
        <a:accent1>
          <a:srgbClr val="9E9E9E"/>
        </a:accent1>
        <a:accent2>
          <a:srgbClr val="BEBEBE"/>
        </a:accent2>
        <a:accent3>
          <a:srgbClr val="FFFFFF"/>
        </a:accent3>
        <a:accent4>
          <a:srgbClr val="404040"/>
        </a:accent4>
        <a:accent5>
          <a:srgbClr val="CCCCCC"/>
        </a:accent5>
        <a:accent6>
          <a:srgbClr val="ACACAC"/>
        </a:accent6>
        <a:hlink>
          <a:srgbClr val="F20000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9">
        <a:dk1>
          <a:srgbClr val="4D4D4D"/>
        </a:dk1>
        <a:lt1>
          <a:srgbClr val="FFFFFF"/>
        </a:lt1>
        <a:dk2>
          <a:srgbClr val="4D4D4D"/>
        </a:dk2>
        <a:lt2>
          <a:srgbClr val="888888"/>
        </a:lt2>
        <a:accent1>
          <a:srgbClr val="9E9E9E"/>
        </a:accent1>
        <a:accent2>
          <a:srgbClr val="BEBEBE"/>
        </a:accent2>
        <a:accent3>
          <a:srgbClr val="FFFFFF"/>
        </a:accent3>
        <a:accent4>
          <a:srgbClr val="404040"/>
        </a:accent4>
        <a:accent5>
          <a:srgbClr val="CCCCCC"/>
        </a:accent5>
        <a:accent6>
          <a:srgbClr val="ACACAC"/>
        </a:accent6>
        <a:hlink>
          <a:srgbClr val="D00000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0">
        <a:dk1>
          <a:srgbClr val="4D4D4D"/>
        </a:dk1>
        <a:lt1>
          <a:srgbClr val="FFFFFF"/>
        </a:lt1>
        <a:dk2>
          <a:srgbClr val="4D4D4D"/>
        </a:dk2>
        <a:lt2>
          <a:srgbClr val="888888"/>
        </a:lt2>
        <a:accent1>
          <a:srgbClr val="9E9E9E"/>
        </a:accent1>
        <a:accent2>
          <a:srgbClr val="BEBEBE"/>
        </a:accent2>
        <a:accent3>
          <a:srgbClr val="FFFFFF"/>
        </a:accent3>
        <a:accent4>
          <a:srgbClr val="404040"/>
        </a:accent4>
        <a:accent5>
          <a:srgbClr val="CCCCCC"/>
        </a:accent5>
        <a:accent6>
          <a:srgbClr val="ACACAC"/>
        </a:accent6>
        <a:hlink>
          <a:srgbClr val="397AFD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1">
        <a:dk1>
          <a:srgbClr val="4D4D4D"/>
        </a:dk1>
        <a:lt1>
          <a:srgbClr val="FFFFFF"/>
        </a:lt1>
        <a:dk2>
          <a:srgbClr val="4D4D4D"/>
        </a:dk2>
        <a:lt2>
          <a:srgbClr val="888888"/>
        </a:lt2>
        <a:accent1>
          <a:srgbClr val="9E9E9E"/>
        </a:accent1>
        <a:accent2>
          <a:srgbClr val="BEBEBE"/>
        </a:accent2>
        <a:accent3>
          <a:srgbClr val="FFFFFF"/>
        </a:accent3>
        <a:accent4>
          <a:srgbClr val="404040"/>
        </a:accent4>
        <a:accent5>
          <a:srgbClr val="CCCCCC"/>
        </a:accent5>
        <a:accent6>
          <a:srgbClr val="ACACAC"/>
        </a:accent6>
        <a:hlink>
          <a:srgbClr val="3892FE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powerpoint-template</Template>
  <TotalTime>1056</TotalTime>
  <Words>995</Words>
  <Application>Microsoft Office PowerPoint</Application>
  <PresentationFormat>Affichage à l'écran (4:3)</PresentationFormat>
  <Paragraphs>277</Paragraphs>
  <Slides>36</Slides>
  <Notes>30</Notes>
  <HiddenSlides>0</HiddenSlides>
  <MMClips>0</MMClips>
  <ScaleCrop>false</ScaleCrop>
  <HeadingPairs>
    <vt:vector size="6" baseType="variant">
      <vt:variant>
        <vt:lpstr>Thème</vt:lpstr>
      </vt:variant>
      <vt:variant>
        <vt:i4>1</vt:i4>
      </vt:variant>
      <vt:variant>
        <vt:lpstr>Serveurs OLE incorporés</vt:lpstr>
      </vt:variant>
      <vt:variant>
        <vt:i4>1</vt:i4>
      </vt:variant>
      <vt:variant>
        <vt:lpstr>Titres des diapositives</vt:lpstr>
      </vt:variant>
      <vt:variant>
        <vt:i4>36</vt:i4>
      </vt:variant>
    </vt:vector>
  </HeadingPairs>
  <TitlesOfParts>
    <vt:vector size="38" baseType="lpstr">
      <vt:lpstr>powerpoint-template</vt:lpstr>
      <vt:lpstr>VISIO</vt:lpstr>
      <vt:lpstr>Introduction à l’informatique décisionnelle:  Data warehousing</vt:lpstr>
      <vt:lpstr>Introduction</vt:lpstr>
      <vt:lpstr>Plan</vt:lpstr>
      <vt:lpstr>Plan</vt:lpstr>
      <vt:lpstr>L’informatique décisionnelle</vt:lpstr>
      <vt:lpstr>L’informatique décisionnelle</vt:lpstr>
      <vt:lpstr>Pourquoi et pour qui?</vt:lpstr>
      <vt:lpstr>Plan</vt:lpstr>
      <vt:lpstr>Pourquoi le datawarehouse?</vt:lpstr>
      <vt:lpstr>Sources d’information hétérogènes</vt:lpstr>
      <vt:lpstr>Sources d’information homogènes</vt:lpstr>
      <vt:lpstr>Plan</vt:lpstr>
      <vt:lpstr>Définition du datawarehouse</vt:lpstr>
      <vt:lpstr>Présentation du datawarehouse</vt:lpstr>
      <vt:lpstr>En quoi diffère un data warehouse?</vt:lpstr>
      <vt:lpstr>Comparaison des types de bases de données</vt:lpstr>
      <vt:lpstr>Modélisation: Différences du Design</vt:lpstr>
      <vt:lpstr>Diapositive 18</vt:lpstr>
      <vt:lpstr>Plan</vt:lpstr>
      <vt:lpstr>Approche de mise en place du Datawarehouse</vt:lpstr>
      <vt:lpstr>Approche de mise en place du Datawarehouse</vt:lpstr>
      <vt:lpstr>Approche de mise en place du Datawarehouse</vt:lpstr>
      <vt:lpstr>Approche de mise en place du Datawarehouse</vt:lpstr>
      <vt:lpstr>Approche de mise en place du Datawarehouse</vt:lpstr>
      <vt:lpstr>Plan</vt:lpstr>
      <vt:lpstr>Construire un datawarehouse</vt:lpstr>
      <vt:lpstr>Etape 1: Analyse</vt:lpstr>
      <vt:lpstr>Etape 2: Modélisation</vt:lpstr>
      <vt:lpstr>Modélisation Dimensionnelle</vt:lpstr>
      <vt:lpstr>Etape 3: Importation des données</vt:lpstr>
      <vt:lpstr>Etape 4: Installer les outils frontaux</vt:lpstr>
      <vt:lpstr>Etape 5: Tester et Déployer</vt:lpstr>
      <vt:lpstr>Conclusion</vt:lpstr>
      <vt:lpstr>Webographie</vt:lpstr>
      <vt:lpstr>Merci de votre attention</vt:lpstr>
      <vt:lpstr>Introduction à l’informatique décisionnelle:  Data warehousing</vt:lpstr>
    </vt:vector>
  </TitlesOfParts>
  <Company>Sweet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Introduction à l’informatique décisionnelle:  Data warehousing</dc:title>
  <dc:creator>Hajar</dc:creator>
  <cp:lastModifiedBy>ayoub jadia</cp:lastModifiedBy>
  <cp:revision>398</cp:revision>
  <dcterms:created xsi:type="dcterms:W3CDTF">2012-02-01T21:51:18Z</dcterms:created>
  <dcterms:modified xsi:type="dcterms:W3CDTF">2013-11-06T23:50:41Z</dcterms:modified>
</cp:coreProperties>
</file>